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notesMasterIdLst>
    <p:notesMasterId r:id="rId16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image" Target="../media/image-12-10.png"/><Relationship Id="rId11" Type="http://schemas.openxmlformats.org/officeDocument/2006/relationships/image" Target="../media/image-12-11.png"/><Relationship Id="rId12" Type="http://schemas.openxmlformats.org/officeDocument/2006/relationships/image" Target="../media/image-12-12.png"/><Relationship Id="rId13" Type="http://schemas.openxmlformats.org/officeDocument/2006/relationships/image" Target="../media/image-12-13.png"/><Relationship Id="rId14" Type="http://schemas.openxmlformats.org/officeDocument/2006/relationships/image" Target="../media/image-12-14.png"/><Relationship Id="rId15" Type="http://schemas.openxmlformats.org/officeDocument/2006/relationships/slideLayout" Target="../slideLayouts/slideLayout1.xml"/><Relationship Id="rId1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image" Target="../media/image-13-9.png"/><Relationship Id="rId10" Type="http://schemas.openxmlformats.org/officeDocument/2006/relationships/image" Target="../media/image-13-10.png"/><Relationship Id="rId11" Type="http://schemas.openxmlformats.org/officeDocument/2006/relationships/image" Target="../media/image-13-11.png"/><Relationship Id="rId12" Type="http://schemas.openxmlformats.org/officeDocument/2006/relationships/image" Target="../media/image-13-12.png"/><Relationship Id="rId13" Type="http://schemas.openxmlformats.org/officeDocument/2006/relationships/image" Target="../media/image-13-13.png"/><Relationship Id="rId14" Type="http://schemas.openxmlformats.org/officeDocument/2006/relationships/slideLayout" Target="../slideLayouts/slideLayout1.xml"/><Relationship Id="rId1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4" name="Shape 2"/>
          <p:cNvSpPr/>
          <p:nvPr/>
        </p:nvSpPr>
        <p:spPr>
          <a:xfrm>
            <a:off x="-1904695" y="-2857500"/>
            <a:ext cx="8572500" cy="8572500"/>
          </a:xfrm>
          <a:prstGeom prst="ellipse">
            <a:avLst/>
          </a:prstGeom>
          <a:noFill/>
          <a:ln w="12700">
            <a:solidFill>
              <a:srgbClr val="FFFFFF">
                <a:alpha val="3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-952805" y="-1904695"/>
            <a:ext cx="6667805" cy="6667805"/>
          </a:xfrm>
          <a:prstGeom prst="ellipse">
            <a:avLst/>
          </a:prstGeom>
          <a:noFill/>
          <a:ln w="12700">
            <a:solidFill>
              <a:srgbClr val="FFFFFF">
                <a:alpha val="5000"/>
              </a:srgbClr>
            </a:solidFill>
            <a:prstDash val="solid"/>
          </a:ln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>
            <a:alphaModFix amt="5000"/>
          </a:blip>
          <a:srcRect l="0" r="0" t="0" b="0"/>
          <a:stretch/>
        </p:blipFill>
        <p:spPr>
          <a:xfrm>
            <a:off x="6071616" y="-191110"/>
            <a:ext cx="8010144" cy="8010144"/>
          </a:xfrm>
          <a:prstGeom prst="rect">
            <a:avLst/>
          </a:prstGeom>
        </p:spPr>
      </p:pic>
      <p:sp>
        <p:nvSpPr>
          <p:cNvPr id="7" name="Text 4"/>
          <p:cNvSpPr txBox="1"/>
          <p:nvPr/>
        </p:nvSpPr>
        <p:spPr>
          <a:xfrm>
            <a:off x="4263847" y="6248095"/>
            <a:ext cx="378195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2026年1月2日 | ビジネス変革プレゼンテーション</a:t>
            </a:r>
            <a:endParaRPr lang="en-US" sz="1200" dirty="0"/>
          </a:p>
        </p:txBody>
      </p:sp>
      <p:sp>
        <p:nvSpPr>
          <p:cNvPr id="8" name="Shape 5"/>
          <p:cNvSpPr/>
          <p:nvPr/>
        </p:nvSpPr>
        <p:spPr>
          <a:xfrm>
            <a:off x="1904695" y="3556102"/>
            <a:ext cx="8382305" cy="895198"/>
          </a:xfrm>
          <a:prstGeom prst="rect">
            <a:avLst/>
          </a:prstGeom>
          <a:noFill/>
          <a:ln w="12700">
            <a:solidFill>
              <a:srgbClr val="C5A059"/>
            </a:solidFill>
            <a:prstDash val="solid"/>
          </a:ln>
        </p:spPr>
      </p:sp>
      <p:sp>
        <p:nvSpPr>
          <p:cNvPr id="9" name="Text 6"/>
          <p:cNvSpPr txBox="1"/>
          <p:nvPr/>
        </p:nvSpPr>
        <p:spPr>
          <a:xfrm>
            <a:off x="3178454" y="3803904"/>
            <a:ext cx="6045098" cy="3913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100" dirty="0">
                <a:solidFill>
                  <a:srgbClr val="E2E8F0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座礁か、新大陸か ―― いま選ぶべき航路</a:t>
            </a:r>
            <a:endParaRPr lang="en-US" sz="2100" dirty="0"/>
          </a:p>
        </p:txBody>
      </p:sp>
      <p:sp>
        <p:nvSpPr>
          <p:cNvPr id="10" name="Shape 7"/>
          <p:cNvSpPr/>
          <p:nvPr/>
        </p:nvSpPr>
        <p:spPr>
          <a:xfrm>
            <a:off x="6077102" y="756209"/>
            <a:ext cx="38405" cy="952805"/>
          </a:xfrm>
          <a:prstGeom prst="rect">
            <a:avLst/>
          </a:prstGeom>
          <a:solidFill>
            <a:srgbClr val="C5A059"/>
          </a:solidFill>
          <a:ln/>
        </p:spPr>
      </p:sp>
      <p:sp>
        <p:nvSpPr>
          <p:cNvPr id="11" name="Text 8"/>
          <p:cNvSpPr txBox="1"/>
          <p:nvPr/>
        </p:nvSpPr>
        <p:spPr>
          <a:xfrm>
            <a:off x="1994306" y="1746504"/>
            <a:ext cx="8645652" cy="1552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500" b="1" dirty="0">
                <a:solidFill>
                  <a:srgbClr val="FFFFFF"/>
                </a:solidFill>
                <a:latin typeface="Noto Serif JP" pitchFamily="34" charset="0"/>
                <a:ea typeface="Noto Serif JP" pitchFamily="34" charset="-122"/>
                <a:cs typeface="Noto Serif JP" pitchFamily="34" charset="-120"/>
              </a:rPr>
              <a:t>未来への決断： 生成AIという「羅針盤」を手にする時</a:t>
            </a:r>
            <a:endParaRPr lang="en-US" sz="4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4" name="Text 2"/>
          <p:cNvSpPr txBox="1"/>
          <p:nvPr/>
        </p:nvSpPr>
        <p:spPr>
          <a:xfrm>
            <a:off x="11270894" y="6486754"/>
            <a:ext cx="438912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475569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10 / 14</a:t>
            </a:r>
            <a:endParaRPr lang="en-US" sz="900" dirty="0"/>
          </a:p>
        </p:txBody>
      </p:sp>
      <p:sp>
        <p:nvSpPr>
          <p:cNvPr id="5" name="Shape 3"/>
          <p:cNvSpPr/>
          <p:nvPr/>
        </p:nvSpPr>
        <p:spPr>
          <a:xfrm>
            <a:off x="571500" y="491033"/>
            <a:ext cx="57607" cy="371246"/>
          </a:xfrm>
          <a:prstGeom prst="rect">
            <a:avLst/>
          </a:prstGeom>
          <a:solidFill>
            <a:srgbClr val="C5A059"/>
          </a:solidFill>
          <a:ln/>
        </p:spPr>
      </p:sp>
      <p:sp>
        <p:nvSpPr>
          <p:cNvPr id="6" name="Text 4"/>
          <p:cNvSpPr txBox="1"/>
          <p:nvPr/>
        </p:nvSpPr>
        <p:spPr>
          <a:xfrm>
            <a:off x="819302" y="453542"/>
            <a:ext cx="9058961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Noto Serif JP" pitchFamily="34" charset="0"/>
                <a:ea typeface="Noto Serif JP" pitchFamily="34" charset="-122"/>
                <a:cs typeface="Noto Serif JP" pitchFamily="34" charset="-120"/>
              </a:rPr>
              <a:t>スモールスタート：壮大な航海も、港での小さな一歩から始まる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571500" y="1047902"/>
            <a:ext cx="8639251" cy="609905"/>
          </a:xfrm>
          <a:prstGeom prst="rect">
            <a:avLst/>
          </a:prstGeom>
          <a:solidFill>
            <a:srgbClr val="1E293B">
              <a:alpha val="80000"/>
            </a:srgbClr>
          </a:solidFill>
          <a:ln/>
        </p:spPr>
      </p:sp>
      <p:sp>
        <p:nvSpPr>
          <p:cNvPr id="8" name="Shape 6"/>
          <p:cNvSpPr/>
          <p:nvPr/>
        </p:nvSpPr>
        <p:spPr>
          <a:xfrm>
            <a:off x="571500" y="1047902"/>
            <a:ext cx="38405" cy="609905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9" name="Text 7"/>
          <p:cNvSpPr txBox="1"/>
          <p:nvPr/>
        </p:nvSpPr>
        <p:spPr>
          <a:xfrm>
            <a:off x="838505" y="1190549"/>
            <a:ext cx="8304581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dirty="0">
                <a:solidFill>
                  <a:srgbClr val="E2E8F0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大きな賭けは不要。 一つの「成功事例」が、全社を動かす何よりの説得材料となる。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571500" y="3524098"/>
            <a:ext cx="3238805" cy="2286000"/>
          </a:xfrm>
          <a:prstGeom prst="roundRect">
            <a:avLst>
              <a:gd name="adj" fmla="val 2667"/>
            </a:avLst>
          </a:prstGeom>
          <a:solidFill>
            <a:srgbClr val="1E293B"/>
          </a:solidFill>
          <a:ln w="50800">
            <a:solidFill>
              <a:srgbClr val="3B82F6"/>
            </a:solidFill>
            <a:prstDash val="solid"/>
          </a:ln>
          <a:effectLst>
            <a:outerShdw sx="100000" sy="100000" kx="0" ky="0" algn="bl" rotWithShape="0" blurRad="241300" dist="101600" dir="5400000">
              <a:srgbClr val="000000">
                <a:alpha val="50000"/>
              </a:srgbClr>
            </a:outerShdw>
          </a:effectLst>
        </p:spPr>
      </p:sp>
      <p:sp>
        <p:nvSpPr>
          <p:cNvPr id="11" name="Text 9"/>
          <p:cNvSpPr txBox="1"/>
          <p:nvPr/>
        </p:nvSpPr>
        <p:spPr>
          <a:xfrm>
            <a:off x="3044952" y="3486607"/>
            <a:ext cx="972007" cy="7626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4200" b="1" dirty="0">
                <a:solidFill>
                  <a:srgbClr val="FFFFFF">
                    <a:alpha val="10000"/>
                  </a:srgbClr>
                </a:solidFill>
                <a:latin typeface="Noto Serif JP" pitchFamily="34" charset="0"/>
                <a:ea typeface="Noto Serif JP" pitchFamily="34" charset="-122"/>
                <a:cs typeface="Noto Serif JP" pitchFamily="34" charset="-120"/>
              </a:rPr>
              <a:t>01</a:t>
            </a:r>
            <a:endParaRPr lang="en-US" sz="4200" dirty="0"/>
          </a:p>
        </p:txBody>
      </p:sp>
      <p:sp>
        <p:nvSpPr>
          <p:cNvPr id="12" name="Shape 10"/>
          <p:cNvSpPr/>
          <p:nvPr/>
        </p:nvSpPr>
        <p:spPr>
          <a:xfrm>
            <a:off x="809244" y="3791102"/>
            <a:ext cx="476402" cy="276149"/>
          </a:xfrm>
          <a:prstGeom prst="roundRect">
            <a:avLst>
              <a:gd name="adj" fmla="val 137017"/>
            </a:avLst>
          </a:prstGeom>
          <a:solidFill>
            <a:srgbClr val="3B82F6">
              <a:alpha val="20000"/>
            </a:srgbClr>
          </a:solidFill>
          <a:ln/>
        </p:spPr>
      </p:sp>
      <p:pic>
        <p:nvPicPr>
          <p:cNvPr id="13" name="Image 0" descr="preencoded.png">    </p:cNvPr>
          <p:cNvPicPr>
            <a:picLocks noChangeAspect="1"/>
          </p:cNvPicPr>
          <p:nvPr/>
        </p:nvPicPr>
        <p:blipFill>
          <a:blip r:embed="rId1"/>
          <a:srcRect l="-57" r="-57" t="0" b="0"/>
          <a:stretch/>
        </p:blipFill>
        <p:spPr>
          <a:xfrm>
            <a:off x="947318" y="3811219"/>
            <a:ext cx="200254" cy="228600"/>
          </a:xfrm>
          <a:prstGeom prst="rect">
            <a:avLst/>
          </a:prstGeom>
        </p:spPr>
      </p:pic>
      <p:sp>
        <p:nvSpPr>
          <p:cNvPr id="14" name="Shape 11"/>
          <p:cNvSpPr/>
          <p:nvPr/>
        </p:nvSpPr>
        <p:spPr>
          <a:xfrm>
            <a:off x="809244" y="4174236"/>
            <a:ext cx="2762402" cy="286207"/>
          </a:xfrm>
          <a:prstGeom prst="roundRect">
            <a:avLst>
              <a:gd name="adj" fmla="val 42599"/>
            </a:avLst>
          </a:prstGeom>
          <a:solidFill>
            <a:srgbClr val="3B82F6">
              <a:alpha val="10000"/>
            </a:srgbClr>
          </a:solidFill>
          <a:ln w="12700">
            <a:solidFill>
              <a:srgbClr val="3B82F6">
                <a:alpha val="30000"/>
              </a:srgbClr>
            </a:solidFill>
            <a:prstDash val="solid"/>
          </a:ln>
        </p:spPr>
      </p:sp>
      <p:sp>
        <p:nvSpPr>
          <p:cNvPr id="15" name="Text 12"/>
          <p:cNvSpPr txBox="1"/>
          <p:nvPr/>
        </p:nvSpPr>
        <p:spPr>
          <a:xfrm>
            <a:off x="914400" y="4221785"/>
            <a:ext cx="1673352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60A5FA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PHASE 1: 今すぐ (TODAY)</a:t>
            </a:r>
            <a:endParaRPr lang="en-US" sz="900" dirty="0"/>
          </a:p>
        </p:txBody>
      </p:sp>
      <p:sp>
        <p:nvSpPr>
          <p:cNvPr id="16" name="Text 13"/>
          <p:cNvSpPr txBox="1"/>
          <p:nvPr/>
        </p:nvSpPr>
        <p:spPr>
          <a:xfrm>
            <a:off x="809244" y="4886554"/>
            <a:ext cx="2862072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CBD5E1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ChatGPTや画像生成AIを開き、自社の経営課題を問いかける。未来の可能性を肌で感じる。</a:t>
            </a:r>
            <a:endParaRPr lang="en-US" sz="1100" dirty="0"/>
          </a:p>
        </p:txBody>
      </p:sp>
      <p:pic>
        <p:nvPicPr>
          <p:cNvPr id="17" name="Image 1" descr="preencoded.png">    </p:cNvPr>
          <p:cNvPicPr>
            <a:picLocks noChangeAspect="1"/>
          </p:cNvPicPr>
          <p:nvPr/>
        </p:nvPicPr>
        <p:blipFill>
          <a:blip r:embed="rId2"/>
          <a:srcRect l="-11551" r="-11551" t="0" b="0"/>
          <a:stretch/>
        </p:blipFill>
        <p:spPr>
          <a:xfrm>
            <a:off x="3762756" y="4476902"/>
            <a:ext cx="352044" cy="381305"/>
          </a:xfrm>
          <a:prstGeom prst="rect">
            <a:avLst/>
          </a:prstGeom>
        </p:spPr>
      </p:pic>
      <p:sp>
        <p:nvSpPr>
          <p:cNvPr id="18" name="Shape 14"/>
          <p:cNvSpPr/>
          <p:nvPr/>
        </p:nvSpPr>
        <p:spPr>
          <a:xfrm>
            <a:off x="4190695" y="2572207"/>
            <a:ext cx="3238805" cy="2286000"/>
          </a:xfrm>
          <a:prstGeom prst="roundRect">
            <a:avLst>
              <a:gd name="adj" fmla="val 2667"/>
            </a:avLst>
          </a:prstGeom>
          <a:solidFill>
            <a:srgbClr val="1E293B"/>
          </a:solidFill>
          <a:ln w="50800">
            <a:solidFill>
              <a:srgbClr val="8B5CF6"/>
            </a:solidFill>
            <a:prstDash val="solid"/>
          </a:ln>
          <a:effectLst>
            <a:outerShdw sx="100000" sy="100000" kx="0" ky="0" algn="bl" rotWithShape="0" blurRad="241300" dist="101600" dir="5400000">
              <a:srgbClr val="000000">
                <a:alpha val="50000"/>
              </a:srgbClr>
            </a:outerShdw>
          </a:effectLst>
        </p:spPr>
      </p:sp>
      <p:sp>
        <p:nvSpPr>
          <p:cNvPr id="19" name="Text 15"/>
          <p:cNvSpPr txBox="1"/>
          <p:nvPr/>
        </p:nvSpPr>
        <p:spPr>
          <a:xfrm>
            <a:off x="6596482" y="2533802"/>
            <a:ext cx="1038758" cy="7626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4200" b="1" dirty="0">
                <a:solidFill>
                  <a:srgbClr val="FFFFFF">
                    <a:alpha val="10000"/>
                  </a:srgbClr>
                </a:solidFill>
                <a:latin typeface="Noto Serif JP" pitchFamily="34" charset="0"/>
                <a:ea typeface="Noto Serif JP" pitchFamily="34" charset="-122"/>
                <a:cs typeface="Noto Serif JP" pitchFamily="34" charset="-120"/>
              </a:rPr>
              <a:t>02</a:t>
            </a:r>
            <a:endParaRPr lang="en-US" sz="4200" dirty="0"/>
          </a:p>
        </p:txBody>
      </p:sp>
      <p:sp>
        <p:nvSpPr>
          <p:cNvPr id="20" name="Shape 16"/>
          <p:cNvSpPr/>
          <p:nvPr/>
        </p:nvSpPr>
        <p:spPr>
          <a:xfrm>
            <a:off x="4429354" y="2838298"/>
            <a:ext cx="476402" cy="276149"/>
          </a:xfrm>
          <a:prstGeom prst="roundRect">
            <a:avLst>
              <a:gd name="adj" fmla="val 137017"/>
            </a:avLst>
          </a:prstGeom>
          <a:solidFill>
            <a:srgbClr val="8B5CF6">
              <a:alpha val="20000"/>
            </a:srgbClr>
          </a:solidFill>
          <a:ln/>
        </p:spPr>
      </p:sp>
      <p:pic>
        <p:nvPicPr>
          <p:cNvPr id="21" name="Image 2" descr="preencoded.png">    </p:cNvPr>
          <p:cNvPicPr>
            <a:picLocks noChangeAspect="1"/>
          </p:cNvPicPr>
          <p:nvPr/>
        </p:nvPicPr>
        <p:blipFill>
          <a:blip r:embed="rId3"/>
          <a:srcRect l="-57" r="-57" t="0" b="0"/>
          <a:stretch/>
        </p:blipFill>
        <p:spPr>
          <a:xfrm>
            <a:off x="4567428" y="2858414"/>
            <a:ext cx="200254" cy="228600"/>
          </a:xfrm>
          <a:prstGeom prst="rect">
            <a:avLst/>
          </a:prstGeom>
        </p:spPr>
      </p:pic>
      <p:sp>
        <p:nvSpPr>
          <p:cNvPr id="22" name="Shape 17"/>
          <p:cNvSpPr/>
          <p:nvPr/>
        </p:nvSpPr>
        <p:spPr>
          <a:xfrm>
            <a:off x="4429354" y="3221431"/>
            <a:ext cx="2762402" cy="286207"/>
          </a:xfrm>
          <a:prstGeom prst="roundRect">
            <a:avLst>
              <a:gd name="adj" fmla="val 42599"/>
            </a:avLst>
          </a:prstGeom>
          <a:solidFill>
            <a:srgbClr val="8B5CF6">
              <a:alpha val="10000"/>
            </a:srgbClr>
          </a:solidFill>
          <a:ln w="12700">
            <a:solidFill>
              <a:srgbClr val="8B5CF6">
                <a:alpha val="30000"/>
              </a:srgbClr>
            </a:solidFill>
            <a:prstDash val="solid"/>
          </a:ln>
        </p:spPr>
      </p:sp>
      <p:sp>
        <p:nvSpPr>
          <p:cNvPr id="23" name="Text 18"/>
          <p:cNvSpPr txBox="1"/>
          <p:nvPr/>
        </p:nvSpPr>
        <p:spPr>
          <a:xfrm>
            <a:off x="4533595" y="3268980"/>
            <a:ext cx="1311250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PHASE 2: 1ヶ月以内</a:t>
            </a:r>
            <a:endParaRPr lang="en-US" sz="900" dirty="0"/>
          </a:p>
        </p:txBody>
      </p:sp>
      <p:sp>
        <p:nvSpPr>
          <p:cNvPr id="24" name="Text 19"/>
          <p:cNvSpPr txBox="1"/>
          <p:nvPr/>
        </p:nvSpPr>
        <p:spPr>
          <a:xfrm>
            <a:off x="4429354" y="3934663"/>
            <a:ext cx="2862072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CBD5E1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特定の部署・課題に絞り、生成AIを試験導入。「報告書の要約」「案出し」等で小さな成功を作る。</a:t>
            </a:r>
            <a:endParaRPr lang="en-US" sz="1100" dirty="0"/>
          </a:p>
        </p:txBody>
      </p:sp>
      <p:pic>
        <p:nvPicPr>
          <p:cNvPr id="25" name="Image 3" descr="preencoded.png">    </p:cNvPr>
          <p:cNvPicPr>
            <a:picLocks noChangeAspect="1"/>
          </p:cNvPicPr>
          <p:nvPr/>
        </p:nvPicPr>
        <p:blipFill>
          <a:blip r:embed="rId4"/>
          <a:srcRect l="-11551" r="-11551" t="0" b="0"/>
          <a:stretch/>
        </p:blipFill>
        <p:spPr>
          <a:xfrm>
            <a:off x="7381951" y="3524098"/>
            <a:ext cx="352044" cy="381305"/>
          </a:xfrm>
          <a:prstGeom prst="rect">
            <a:avLst/>
          </a:prstGeom>
        </p:spPr>
      </p:pic>
      <p:sp>
        <p:nvSpPr>
          <p:cNvPr id="26" name="Shape 20"/>
          <p:cNvSpPr/>
          <p:nvPr/>
        </p:nvSpPr>
        <p:spPr>
          <a:xfrm>
            <a:off x="7810805" y="1619402"/>
            <a:ext cx="3238805" cy="2286000"/>
          </a:xfrm>
          <a:prstGeom prst="roundRect">
            <a:avLst>
              <a:gd name="adj" fmla="val 2667"/>
            </a:avLst>
          </a:prstGeom>
          <a:solidFill>
            <a:srgbClr val="1E293B"/>
          </a:solidFill>
          <a:ln w="50800">
            <a:solidFill>
              <a:srgbClr val="C5A059"/>
            </a:solidFill>
            <a:prstDash val="solid"/>
          </a:ln>
          <a:effectLst>
            <a:outerShdw sx="100000" sy="100000" kx="0" ky="0" algn="bl" rotWithShape="0" blurRad="241300" dist="101600" dir="5400000">
              <a:srgbClr val="000000">
                <a:alpha val="50000"/>
              </a:srgbClr>
            </a:outerShdw>
          </a:effectLst>
        </p:spPr>
      </p:sp>
      <p:sp>
        <p:nvSpPr>
          <p:cNvPr id="27" name="Text 21"/>
          <p:cNvSpPr txBox="1"/>
          <p:nvPr/>
        </p:nvSpPr>
        <p:spPr>
          <a:xfrm>
            <a:off x="10216591" y="1580998"/>
            <a:ext cx="1038758" cy="7626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4200" b="1" dirty="0">
                <a:solidFill>
                  <a:srgbClr val="FFFFFF">
                    <a:alpha val="10000"/>
                  </a:srgbClr>
                </a:solidFill>
                <a:latin typeface="Noto Serif JP" pitchFamily="34" charset="0"/>
                <a:ea typeface="Noto Serif JP" pitchFamily="34" charset="-122"/>
                <a:cs typeface="Noto Serif JP" pitchFamily="34" charset="-120"/>
              </a:rPr>
              <a:t>03</a:t>
            </a:r>
            <a:endParaRPr lang="en-US" sz="4200" dirty="0"/>
          </a:p>
        </p:txBody>
      </p:sp>
      <p:sp>
        <p:nvSpPr>
          <p:cNvPr id="28" name="Shape 22"/>
          <p:cNvSpPr/>
          <p:nvPr/>
        </p:nvSpPr>
        <p:spPr>
          <a:xfrm>
            <a:off x="8048549" y="1886407"/>
            <a:ext cx="476402" cy="276149"/>
          </a:xfrm>
          <a:prstGeom prst="roundRect">
            <a:avLst>
              <a:gd name="adj" fmla="val 137017"/>
            </a:avLst>
          </a:prstGeom>
          <a:solidFill>
            <a:srgbClr val="C5A059">
              <a:alpha val="20000"/>
            </a:srgbClr>
          </a:solidFill>
          <a:ln/>
        </p:spPr>
      </p:sp>
      <p:pic>
        <p:nvPicPr>
          <p:cNvPr id="29" name="Image 4" descr="preencoded.png">    </p:cNvPr>
          <p:cNvPicPr>
            <a:picLocks noChangeAspect="1"/>
          </p:cNvPicPr>
          <p:nvPr/>
        </p:nvPicPr>
        <p:blipFill>
          <a:blip r:embed="rId5"/>
          <a:srcRect l="0" r="0" t="0" b="0"/>
          <a:stretch/>
        </p:blipFill>
        <p:spPr>
          <a:xfrm>
            <a:off x="8172907" y="1905610"/>
            <a:ext cx="228600" cy="228600"/>
          </a:xfrm>
          <a:prstGeom prst="rect">
            <a:avLst/>
          </a:prstGeom>
        </p:spPr>
      </p:pic>
      <p:sp>
        <p:nvSpPr>
          <p:cNvPr id="30" name="Shape 23"/>
          <p:cNvSpPr/>
          <p:nvPr/>
        </p:nvSpPr>
        <p:spPr>
          <a:xfrm>
            <a:off x="8048549" y="2268626"/>
            <a:ext cx="2762402" cy="286207"/>
          </a:xfrm>
          <a:prstGeom prst="roundRect">
            <a:avLst>
              <a:gd name="adj" fmla="val 42599"/>
            </a:avLst>
          </a:prstGeom>
          <a:solidFill>
            <a:srgbClr val="C5A059">
              <a:alpha val="10000"/>
            </a:srgbClr>
          </a:solidFill>
          <a:ln w="12700">
            <a:solidFill>
              <a:srgbClr val="C5A059">
                <a:alpha val="30000"/>
              </a:srgbClr>
            </a:solidFill>
            <a:prstDash val="solid"/>
          </a:ln>
        </p:spPr>
      </p:sp>
      <p:sp>
        <p:nvSpPr>
          <p:cNvPr id="31" name="Text 24"/>
          <p:cNvSpPr txBox="1"/>
          <p:nvPr/>
        </p:nvSpPr>
        <p:spPr>
          <a:xfrm>
            <a:off x="8153705" y="2317090"/>
            <a:ext cx="1263701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FCD34D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PHASE 3: 3〜6ヶ月</a:t>
            </a:r>
            <a:endParaRPr lang="en-US" sz="900" dirty="0"/>
          </a:p>
        </p:txBody>
      </p:sp>
      <p:sp>
        <p:nvSpPr>
          <p:cNvPr id="32" name="Text 25"/>
          <p:cNvSpPr txBox="1"/>
          <p:nvPr/>
        </p:nvSpPr>
        <p:spPr>
          <a:xfrm>
            <a:off x="8048549" y="2981858"/>
            <a:ext cx="2852014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CBD5E1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PoCの成果を共有し、全社的な導入へ。信頼できるパートナーと共に、本格的な航海へ漕ぎ出す。</a:t>
            </a:r>
            <a:endParaRPr lang="en-US" sz="1100" dirty="0"/>
          </a:p>
        </p:txBody>
      </p:sp>
      <p:sp>
        <p:nvSpPr>
          <p:cNvPr id="33" name="Text 26"/>
          <p:cNvSpPr txBox="1"/>
          <p:nvPr/>
        </p:nvSpPr>
        <p:spPr>
          <a:xfrm>
            <a:off x="809244" y="4557370"/>
            <a:ext cx="2640787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経営層自身が「羅針盤」に触れる</a:t>
            </a:r>
            <a:endParaRPr lang="en-US" sz="1300" dirty="0"/>
          </a:p>
        </p:txBody>
      </p:sp>
      <p:sp>
        <p:nvSpPr>
          <p:cNvPr id="34" name="Text 27"/>
          <p:cNvSpPr txBox="1"/>
          <p:nvPr/>
        </p:nvSpPr>
        <p:spPr>
          <a:xfrm>
            <a:off x="4429354" y="3604565"/>
            <a:ext cx="2631643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一業務で「宝島」を目指す (PoC)</a:t>
            </a:r>
            <a:endParaRPr lang="en-US" sz="1300" dirty="0"/>
          </a:p>
        </p:txBody>
      </p:sp>
      <p:sp>
        <p:nvSpPr>
          <p:cNvPr id="35" name="Text 28"/>
          <p:cNvSpPr txBox="1"/>
          <p:nvPr/>
        </p:nvSpPr>
        <p:spPr>
          <a:xfrm>
            <a:off x="8048549" y="2651760"/>
            <a:ext cx="2307031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成功体験を組織全体へ広げる</a:t>
            </a:r>
            <a:endParaRPr lang="en-US" sz="1300" dirty="0"/>
          </a:p>
        </p:txBody>
      </p:sp>
      <p:sp>
        <p:nvSpPr>
          <p:cNvPr id="36" name="Shape 29"/>
          <p:cNvSpPr/>
          <p:nvPr/>
        </p:nvSpPr>
        <p:spPr>
          <a:xfrm>
            <a:off x="9109253" y="3004718"/>
            <a:ext cx="2133295" cy="352044"/>
          </a:xfrm>
          <a:prstGeom prst="roundRect">
            <a:avLst>
              <a:gd name="adj" fmla="val 140400"/>
            </a:avLst>
          </a:prstGeom>
          <a:solidFill>
            <a:srgbClr val="EF4444"/>
          </a:solidFill>
          <a:ln/>
          <a:effectLst>
            <a:outerShdw sx="100000" sy="100000" kx="0" ky="0" algn="bl" rotWithShape="0" blurRad="101600" dist="38100" dir="5400000">
              <a:srgbClr val="ef4444">
                <a:alpha val="30000"/>
              </a:srgbClr>
            </a:outerShdw>
          </a:effectLst>
        </p:spPr>
      </p:sp>
      <p:sp>
        <p:nvSpPr>
          <p:cNvPr id="37" name="Text 30"/>
          <p:cNvSpPr txBox="1"/>
          <p:nvPr/>
        </p:nvSpPr>
        <p:spPr>
          <a:xfrm>
            <a:off x="9261043" y="3062326"/>
            <a:ext cx="19431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全社変革・イノベーション</a:t>
            </a:r>
            <a:endParaRPr lang="en-US" sz="1200" dirty="0"/>
          </a:p>
        </p:txBody>
      </p:sp>
      <p:pic>
        <p:nvPicPr>
          <p:cNvPr id="38" name="Image 5" descr="preencoded.png">    </p:cNvPr>
          <p:cNvPicPr>
            <a:picLocks noChangeAspect="1"/>
          </p:cNvPicPr>
          <p:nvPr/>
        </p:nvPicPr>
        <p:blipFill>
          <a:blip r:embed="rId6"/>
          <a:srcRect l="0" r="0" t="-54" b="-54"/>
          <a:stretch/>
        </p:blipFill>
        <p:spPr>
          <a:xfrm>
            <a:off x="9907524" y="2299716"/>
            <a:ext cx="533095" cy="609905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4" name="Text 2"/>
          <p:cNvSpPr txBox="1"/>
          <p:nvPr/>
        </p:nvSpPr>
        <p:spPr>
          <a:xfrm>
            <a:off x="11270894" y="6486754"/>
            <a:ext cx="438912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475569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11 / 14</a:t>
            </a:r>
            <a:endParaRPr lang="en-US" sz="900" dirty="0"/>
          </a:p>
        </p:txBody>
      </p:sp>
      <p:sp>
        <p:nvSpPr>
          <p:cNvPr id="5" name="Shape 3"/>
          <p:cNvSpPr/>
          <p:nvPr/>
        </p:nvSpPr>
        <p:spPr>
          <a:xfrm>
            <a:off x="571500" y="491033"/>
            <a:ext cx="57607" cy="371246"/>
          </a:xfrm>
          <a:prstGeom prst="rect">
            <a:avLst/>
          </a:prstGeom>
          <a:solidFill>
            <a:srgbClr val="C5A059"/>
          </a:solidFill>
          <a:ln/>
        </p:spPr>
      </p:sp>
      <p:sp>
        <p:nvSpPr>
          <p:cNvPr id="6" name="Text 4"/>
          <p:cNvSpPr txBox="1"/>
          <p:nvPr/>
        </p:nvSpPr>
        <p:spPr>
          <a:xfrm>
            <a:off x="819302" y="453542"/>
            <a:ext cx="6943954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Noto Serif JP" pitchFamily="34" charset="0"/>
                <a:ea typeface="Noto Serif JP" pitchFamily="34" charset="-122"/>
                <a:cs typeface="Noto Serif JP" pitchFamily="34" charset="-120"/>
              </a:rPr>
              <a:t>第一歩：あなた自身が、その羅針盤に触れてみる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571500" y="1047902"/>
            <a:ext cx="10534802" cy="609905"/>
          </a:xfrm>
          <a:prstGeom prst="rect">
            <a:avLst/>
          </a:prstGeom>
          <a:solidFill>
            <a:srgbClr val="1E293B">
              <a:alpha val="80000"/>
            </a:srgbClr>
          </a:solidFill>
          <a:ln/>
        </p:spPr>
      </p:sp>
      <p:sp>
        <p:nvSpPr>
          <p:cNvPr id="8" name="Shape 6"/>
          <p:cNvSpPr/>
          <p:nvPr/>
        </p:nvSpPr>
        <p:spPr>
          <a:xfrm>
            <a:off x="571500" y="1047902"/>
            <a:ext cx="38405" cy="609905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9" name="Text 7"/>
          <p:cNvSpPr txBox="1"/>
          <p:nvPr/>
        </p:nvSpPr>
        <p:spPr>
          <a:xfrm>
            <a:off x="838505" y="1190549"/>
            <a:ext cx="10200132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dirty="0">
                <a:solidFill>
                  <a:srgbClr val="E2E8F0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「何から始めれば？」と悩む必要はありません。 経営層の「体験」こそが、組織変革の起点となります。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1676095" y="2365553"/>
            <a:ext cx="8839505" cy="19202"/>
          </a:xfrm>
          <a:prstGeom prst="rect">
            <a:avLst/>
          </a:prstGeom>
          <a:solidFill>
            <a:srgbClr val="FFFFFF">
              <a:alpha val="10000"/>
            </a:srgbClr>
          </a:solidFill>
          <a:ln/>
        </p:spPr>
      </p:sp>
      <p:sp>
        <p:nvSpPr>
          <p:cNvPr id="11" name="Shape 9"/>
          <p:cNvSpPr/>
          <p:nvPr/>
        </p:nvSpPr>
        <p:spPr>
          <a:xfrm>
            <a:off x="571500" y="2031797"/>
            <a:ext cx="3534156" cy="4162349"/>
          </a:xfrm>
          <a:prstGeom prst="roundRect">
            <a:avLst>
              <a:gd name="adj" fmla="val 1116"/>
            </a:avLst>
          </a:prstGeom>
          <a:solidFill>
            <a:srgbClr val="1E293B"/>
          </a:solidFill>
          <a:ln w="50800">
            <a:solidFill>
              <a:srgbClr val="EF4444"/>
            </a:solidFill>
            <a:prstDash val="solid"/>
          </a:ln>
          <a:effectLst>
            <a:outerShdw sx="100000" sy="100000" kx="0" ky="0" algn="bl" rotWithShape="0" blurRad="241300" dist="101600" dir="5400000">
              <a:srgbClr val="000000">
                <a:alpha val="30000"/>
              </a:srgbClr>
            </a:outerShdw>
          </a:effectLst>
        </p:spPr>
      </p:sp>
      <p:pic>
        <p:nvPicPr>
          <p:cNvPr id="12" name="Image 0" descr="preencoded.png">    </p:cNvPr>
          <p:cNvPicPr>
            <a:picLocks noChangeAspect="1"/>
          </p:cNvPicPr>
          <p:nvPr/>
        </p:nvPicPr>
        <p:blipFill>
          <a:blip r:embed="rId1"/>
          <a:srcRect l="-57" r="-57" t="0" b="0"/>
          <a:stretch/>
        </p:blipFill>
        <p:spPr>
          <a:xfrm>
            <a:off x="2136953" y="2870302"/>
            <a:ext cx="400507" cy="457200"/>
          </a:xfrm>
          <a:prstGeom prst="rect">
            <a:avLst/>
          </a:prstGeom>
        </p:spPr>
      </p:pic>
      <p:sp>
        <p:nvSpPr>
          <p:cNvPr id="13" name="Shape 10"/>
          <p:cNvSpPr/>
          <p:nvPr/>
        </p:nvSpPr>
        <p:spPr>
          <a:xfrm>
            <a:off x="809244" y="5533949"/>
            <a:ext cx="3057754" cy="418795"/>
          </a:xfrm>
          <a:prstGeom prst="roundRect">
            <a:avLst>
              <a:gd name="adj" fmla="val 39698"/>
            </a:avLst>
          </a:prstGeom>
          <a:solidFill>
            <a:srgbClr val="FFFFFF">
              <a:alpha val="5000"/>
            </a:srgbClr>
          </a:solidFill>
          <a:ln/>
        </p:spPr>
      </p:sp>
      <p:sp>
        <p:nvSpPr>
          <p:cNvPr id="14" name="Shape 11"/>
          <p:cNvSpPr/>
          <p:nvPr/>
        </p:nvSpPr>
        <p:spPr>
          <a:xfrm>
            <a:off x="1620317" y="5629046"/>
            <a:ext cx="228600" cy="228600"/>
          </a:xfrm>
          <a:prstGeom prst="roundRect">
            <a:avLst>
              <a:gd name="adj" fmla="val 66667"/>
            </a:avLst>
          </a:prstGeom>
          <a:noFill/>
          <a:ln w="25400">
            <a:solidFill>
              <a:srgbClr val="EF4444"/>
            </a:solidFill>
            <a:prstDash val="solid"/>
          </a:ln>
        </p:spPr>
      </p:sp>
      <p:sp>
        <p:nvSpPr>
          <p:cNvPr id="15" name="Text 12"/>
          <p:cNvSpPr txBox="1"/>
          <p:nvPr/>
        </p:nvSpPr>
        <p:spPr>
          <a:xfrm>
            <a:off x="1841602" y="3499409"/>
            <a:ext cx="1139342" cy="286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自社課題を</a:t>
            </a:r>
            <a:endParaRPr lang="en-US" sz="1500" dirty="0"/>
          </a:p>
        </p:txBody>
      </p:sp>
      <p:sp>
        <p:nvSpPr>
          <p:cNvPr id="16" name="Text 13"/>
          <p:cNvSpPr txBox="1"/>
          <p:nvPr/>
        </p:nvSpPr>
        <p:spPr>
          <a:xfrm>
            <a:off x="1841602" y="3756355"/>
            <a:ext cx="1139342" cy="286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問いかける</a:t>
            </a:r>
            <a:endParaRPr lang="en-US" sz="1500" dirty="0"/>
          </a:p>
        </p:txBody>
      </p:sp>
      <p:sp>
        <p:nvSpPr>
          <p:cNvPr id="17" name="Text 14"/>
          <p:cNvSpPr txBox="1"/>
          <p:nvPr/>
        </p:nvSpPr>
        <p:spPr>
          <a:xfrm>
            <a:off x="814730" y="4186123"/>
            <a:ext cx="3162910" cy="7242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CBD5E1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今すぐChatGPT等の生成AIを開き、あなたのビジネスの核心的な課題を投げかけてください。</a:t>
            </a:r>
            <a:endParaRPr lang="en-US" sz="1200" dirty="0"/>
          </a:p>
        </p:txBody>
      </p:sp>
      <p:sp>
        <p:nvSpPr>
          <p:cNvPr id="18" name="Text 15"/>
          <p:cNvSpPr txBox="1"/>
          <p:nvPr/>
        </p:nvSpPr>
        <p:spPr>
          <a:xfrm>
            <a:off x="1963217" y="5640934"/>
            <a:ext cx="1198778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94A3B8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AIに「相談」する</a:t>
            </a:r>
            <a:endParaRPr lang="en-US" sz="1000" dirty="0"/>
          </a:p>
        </p:txBody>
      </p:sp>
      <p:pic>
        <p:nvPicPr>
          <p:cNvPr id="19" name="Image 1" descr="preencoded.png">    </p:cNvPr>
          <p:cNvPicPr>
            <a:picLocks noChangeAspect="1"/>
          </p:cNvPicPr>
          <p:nvPr/>
        </p:nvPicPr>
        <p:blipFill>
          <a:blip r:embed="rId2">
            <a:alphaModFix amt="30000"/>
          </a:blip>
          <a:srcRect l="0" r="0" t="-1359" b="-1359"/>
          <a:stretch/>
        </p:blipFill>
        <p:spPr>
          <a:xfrm>
            <a:off x="1682496" y="5682082"/>
            <a:ext cx="105156" cy="123444"/>
          </a:xfrm>
          <a:prstGeom prst="rect">
            <a:avLst/>
          </a:prstGeom>
        </p:spPr>
      </p:pic>
      <p:sp>
        <p:nvSpPr>
          <p:cNvPr id="20" name="Shape 16"/>
          <p:cNvSpPr/>
          <p:nvPr/>
        </p:nvSpPr>
        <p:spPr>
          <a:xfrm>
            <a:off x="1841602" y="2298802"/>
            <a:ext cx="1000354" cy="381305"/>
          </a:xfrm>
          <a:prstGeom prst="roundRect">
            <a:avLst>
              <a:gd name="adj" fmla="val 179856"/>
            </a:avLst>
          </a:prstGeom>
          <a:solidFill>
            <a:srgbClr val="0F172A"/>
          </a:solidFill>
          <a:ln w="25400">
            <a:solidFill>
              <a:srgbClr val="EF4444"/>
            </a:solidFill>
            <a:prstDash val="solid"/>
          </a:ln>
          <a:effectLst>
            <a:outerShdw sx="100000" sy="100000" kx="0" ky="0" algn="bl" rotWithShape="0" blurRad="101600" dist="38100" dir="5400000">
              <a:srgbClr val="000000">
                <a:alpha val="20000"/>
              </a:srgbClr>
            </a:outerShdw>
          </a:effectLst>
        </p:spPr>
      </p:sp>
      <p:sp>
        <p:nvSpPr>
          <p:cNvPr id="21" name="Text 17"/>
          <p:cNvSpPr txBox="1"/>
          <p:nvPr/>
        </p:nvSpPr>
        <p:spPr>
          <a:xfrm>
            <a:off x="2050999" y="2374697"/>
            <a:ext cx="69585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EF4444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TODAY</a:t>
            </a:r>
            <a:endParaRPr lang="en-US" sz="1200" dirty="0"/>
          </a:p>
        </p:txBody>
      </p:sp>
      <p:sp>
        <p:nvSpPr>
          <p:cNvPr id="22" name="Shape 18"/>
          <p:cNvSpPr/>
          <p:nvPr/>
        </p:nvSpPr>
        <p:spPr>
          <a:xfrm>
            <a:off x="4330598" y="2031797"/>
            <a:ext cx="3534156" cy="4162349"/>
          </a:xfrm>
          <a:prstGeom prst="roundRect">
            <a:avLst>
              <a:gd name="adj" fmla="val 1116"/>
            </a:avLst>
          </a:prstGeom>
          <a:solidFill>
            <a:srgbClr val="1E293B"/>
          </a:solidFill>
          <a:ln w="50800">
            <a:solidFill>
              <a:srgbClr val="F59E0B"/>
            </a:solidFill>
            <a:prstDash val="solid"/>
          </a:ln>
          <a:effectLst>
            <a:outerShdw sx="100000" sy="100000" kx="0" ky="0" algn="bl" rotWithShape="0" blurRad="241300" dist="101600" dir="5400000">
              <a:srgbClr val="000000">
                <a:alpha val="30000"/>
              </a:srgbClr>
            </a:outerShdw>
          </a:effectLst>
        </p:spPr>
      </p:sp>
      <p:pic>
        <p:nvPicPr>
          <p:cNvPr id="23" name="Image 2" descr="preencoded.png">    </p:cNvPr>
          <p:cNvPicPr>
            <a:picLocks noChangeAspect="1"/>
          </p:cNvPicPr>
          <p:nvPr/>
        </p:nvPicPr>
        <p:blipFill>
          <a:blip r:embed="rId3"/>
          <a:srcRect l="0" r="0" t="0" b="0"/>
          <a:stretch/>
        </p:blipFill>
        <p:spPr>
          <a:xfrm>
            <a:off x="5924398" y="2870302"/>
            <a:ext cx="342900" cy="457200"/>
          </a:xfrm>
          <a:prstGeom prst="rect">
            <a:avLst/>
          </a:prstGeom>
        </p:spPr>
      </p:pic>
      <p:sp>
        <p:nvSpPr>
          <p:cNvPr id="24" name="Shape 19"/>
          <p:cNvSpPr/>
          <p:nvPr/>
        </p:nvSpPr>
        <p:spPr>
          <a:xfrm>
            <a:off x="4569257" y="5533949"/>
            <a:ext cx="3057754" cy="418795"/>
          </a:xfrm>
          <a:prstGeom prst="roundRect">
            <a:avLst>
              <a:gd name="adj" fmla="val 39698"/>
            </a:avLst>
          </a:prstGeom>
          <a:solidFill>
            <a:srgbClr val="FFFFFF">
              <a:alpha val="5000"/>
            </a:srgbClr>
          </a:solidFill>
          <a:ln/>
        </p:spPr>
      </p:sp>
      <p:sp>
        <p:nvSpPr>
          <p:cNvPr id="25" name="Shape 20"/>
          <p:cNvSpPr/>
          <p:nvPr/>
        </p:nvSpPr>
        <p:spPr>
          <a:xfrm>
            <a:off x="5405018" y="5629046"/>
            <a:ext cx="228600" cy="228600"/>
          </a:xfrm>
          <a:prstGeom prst="roundRect">
            <a:avLst>
              <a:gd name="adj" fmla="val 66667"/>
            </a:avLst>
          </a:prstGeom>
          <a:noFill/>
          <a:ln w="25400">
            <a:solidFill>
              <a:srgbClr val="64748B"/>
            </a:solidFill>
            <a:prstDash val="solid"/>
          </a:ln>
        </p:spPr>
      </p:sp>
      <p:sp>
        <p:nvSpPr>
          <p:cNvPr id="26" name="Text 21"/>
          <p:cNvSpPr txBox="1"/>
          <p:nvPr/>
        </p:nvSpPr>
        <p:spPr>
          <a:xfrm>
            <a:off x="5303520" y="3499409"/>
            <a:ext cx="1740103" cy="286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資料作成・要約で</a:t>
            </a:r>
            <a:endParaRPr lang="en-US" sz="1500" dirty="0"/>
          </a:p>
        </p:txBody>
      </p:sp>
      <p:sp>
        <p:nvSpPr>
          <p:cNvPr id="27" name="Text 22"/>
          <p:cNvSpPr txBox="1"/>
          <p:nvPr/>
        </p:nvSpPr>
        <p:spPr>
          <a:xfrm>
            <a:off x="5699455" y="3756355"/>
            <a:ext cx="949147" cy="286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試用する</a:t>
            </a:r>
            <a:endParaRPr lang="en-US" sz="1500" dirty="0"/>
          </a:p>
        </p:txBody>
      </p:sp>
      <p:sp>
        <p:nvSpPr>
          <p:cNvPr id="28" name="Text 23"/>
          <p:cNvSpPr txBox="1"/>
          <p:nvPr/>
        </p:nvSpPr>
        <p:spPr>
          <a:xfrm>
            <a:off x="4579315" y="4186123"/>
            <a:ext cx="3152851" cy="7242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CBD5E1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「この報告書を要約して」「キャッチコピーを考えて」など、実務での小さな成功体験を得る。</a:t>
            </a:r>
            <a:endParaRPr lang="en-US" sz="1200" dirty="0"/>
          </a:p>
        </p:txBody>
      </p:sp>
      <p:sp>
        <p:nvSpPr>
          <p:cNvPr id="29" name="Text 24"/>
          <p:cNvSpPr txBox="1"/>
          <p:nvPr/>
        </p:nvSpPr>
        <p:spPr>
          <a:xfrm>
            <a:off x="5747918" y="5640934"/>
            <a:ext cx="1151230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94A3B8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1つの業務で試す</a:t>
            </a:r>
            <a:endParaRPr lang="en-US" sz="1000" dirty="0"/>
          </a:p>
        </p:txBody>
      </p:sp>
      <p:sp>
        <p:nvSpPr>
          <p:cNvPr id="30" name="Shape 25"/>
          <p:cNvSpPr/>
          <p:nvPr/>
        </p:nvSpPr>
        <p:spPr>
          <a:xfrm>
            <a:off x="5406847" y="2298802"/>
            <a:ext cx="1380744" cy="381305"/>
          </a:xfrm>
          <a:prstGeom prst="roundRect">
            <a:avLst>
              <a:gd name="adj" fmla="val 179856"/>
            </a:avLst>
          </a:prstGeom>
          <a:solidFill>
            <a:srgbClr val="0F172A"/>
          </a:solidFill>
          <a:ln w="25400">
            <a:solidFill>
              <a:srgbClr val="F59E0B"/>
            </a:solidFill>
            <a:prstDash val="solid"/>
          </a:ln>
          <a:effectLst>
            <a:outerShdw sx="100000" sy="100000" kx="0" ky="0" algn="bl" rotWithShape="0" blurRad="101600" dist="38100" dir="5400000">
              <a:srgbClr val="000000">
                <a:alpha val="20000"/>
              </a:srgbClr>
            </a:outerShdw>
          </a:effectLst>
        </p:spPr>
      </p:sp>
      <p:sp>
        <p:nvSpPr>
          <p:cNvPr id="31" name="Text 26"/>
          <p:cNvSpPr txBox="1"/>
          <p:nvPr/>
        </p:nvSpPr>
        <p:spPr>
          <a:xfrm>
            <a:off x="5616245" y="2374697"/>
            <a:ext cx="1077163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F59E0B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THIS WEEK</a:t>
            </a:r>
            <a:endParaRPr lang="en-US" sz="1200" dirty="0"/>
          </a:p>
        </p:txBody>
      </p:sp>
      <p:sp>
        <p:nvSpPr>
          <p:cNvPr id="32" name="Shape 27"/>
          <p:cNvSpPr/>
          <p:nvPr/>
        </p:nvSpPr>
        <p:spPr>
          <a:xfrm>
            <a:off x="8089697" y="2031797"/>
            <a:ext cx="3534156" cy="4162349"/>
          </a:xfrm>
          <a:prstGeom prst="roundRect">
            <a:avLst>
              <a:gd name="adj" fmla="val 1116"/>
            </a:avLst>
          </a:prstGeom>
          <a:solidFill>
            <a:srgbClr val="1E293B"/>
          </a:solidFill>
          <a:ln w="50800">
            <a:solidFill>
              <a:srgbClr val="10B981"/>
            </a:solidFill>
            <a:prstDash val="solid"/>
          </a:ln>
          <a:effectLst>
            <a:outerShdw sx="100000" sy="100000" kx="0" ky="0" algn="bl" rotWithShape="0" blurRad="241300" dist="101600" dir="5400000">
              <a:srgbClr val="000000">
                <a:alpha val="30000"/>
              </a:srgbClr>
            </a:outerShdw>
          </a:effectLst>
        </p:spPr>
      </p:sp>
      <p:pic>
        <p:nvPicPr>
          <p:cNvPr id="33" name="Image 3" descr="preencoded.png">    </p:cNvPr>
          <p:cNvPicPr>
            <a:picLocks noChangeAspect="1"/>
          </p:cNvPicPr>
          <p:nvPr/>
        </p:nvPicPr>
        <p:blipFill>
          <a:blip r:embed="rId4"/>
          <a:srcRect l="0" r="0" t="0" b="0"/>
          <a:stretch/>
        </p:blipFill>
        <p:spPr>
          <a:xfrm>
            <a:off x="9569196" y="2870302"/>
            <a:ext cx="571500" cy="457200"/>
          </a:xfrm>
          <a:prstGeom prst="rect">
            <a:avLst/>
          </a:prstGeom>
        </p:spPr>
      </p:pic>
      <p:sp>
        <p:nvSpPr>
          <p:cNvPr id="34" name="Shape 28"/>
          <p:cNvSpPr/>
          <p:nvPr/>
        </p:nvSpPr>
        <p:spPr>
          <a:xfrm>
            <a:off x="8328355" y="5533949"/>
            <a:ext cx="3057754" cy="418795"/>
          </a:xfrm>
          <a:prstGeom prst="roundRect">
            <a:avLst>
              <a:gd name="adj" fmla="val 39698"/>
            </a:avLst>
          </a:prstGeom>
          <a:solidFill>
            <a:srgbClr val="FFFFFF">
              <a:alpha val="5000"/>
            </a:srgbClr>
          </a:solidFill>
          <a:ln/>
        </p:spPr>
      </p:sp>
      <p:sp>
        <p:nvSpPr>
          <p:cNvPr id="35" name="Shape 29"/>
          <p:cNvSpPr/>
          <p:nvPr/>
        </p:nvSpPr>
        <p:spPr>
          <a:xfrm>
            <a:off x="9000439" y="5629046"/>
            <a:ext cx="228600" cy="228600"/>
          </a:xfrm>
          <a:prstGeom prst="roundRect">
            <a:avLst>
              <a:gd name="adj" fmla="val 66667"/>
            </a:avLst>
          </a:prstGeom>
          <a:noFill/>
          <a:ln w="25400">
            <a:solidFill>
              <a:srgbClr val="64748B"/>
            </a:solidFill>
            <a:prstDash val="solid"/>
          </a:ln>
        </p:spPr>
      </p:sp>
      <p:sp>
        <p:nvSpPr>
          <p:cNvPr id="36" name="Text 30"/>
          <p:cNvSpPr txBox="1"/>
          <p:nvPr/>
        </p:nvSpPr>
        <p:spPr>
          <a:xfrm>
            <a:off x="8865108" y="3499409"/>
            <a:ext cx="2130552" cy="286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部門での適用テーマを</a:t>
            </a:r>
            <a:endParaRPr lang="en-US" sz="1500" dirty="0"/>
          </a:p>
        </p:txBody>
      </p:sp>
      <p:sp>
        <p:nvSpPr>
          <p:cNvPr id="37" name="Text 31"/>
          <p:cNvSpPr txBox="1"/>
          <p:nvPr/>
        </p:nvSpPr>
        <p:spPr>
          <a:xfrm>
            <a:off x="9459468" y="3756355"/>
            <a:ext cx="949147" cy="286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合意する</a:t>
            </a:r>
            <a:endParaRPr lang="en-US" sz="1500" dirty="0"/>
          </a:p>
        </p:txBody>
      </p:sp>
      <p:sp>
        <p:nvSpPr>
          <p:cNvPr id="38" name="Text 32"/>
          <p:cNvSpPr txBox="1"/>
          <p:nvPr/>
        </p:nvSpPr>
        <p:spPr>
          <a:xfrm>
            <a:off x="8338414" y="4186123"/>
            <a:ext cx="3152851" cy="4764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CBD5E1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部下と「AI活用の可能性」を議論し、どの業務から着手するか（PoC対象）を決定する。</a:t>
            </a:r>
            <a:endParaRPr lang="en-US" sz="1200" dirty="0"/>
          </a:p>
        </p:txBody>
      </p:sp>
      <p:sp>
        <p:nvSpPr>
          <p:cNvPr id="39" name="Text 33"/>
          <p:cNvSpPr txBox="1"/>
          <p:nvPr/>
        </p:nvSpPr>
        <p:spPr>
          <a:xfrm>
            <a:off x="9343339" y="5640934"/>
            <a:ext cx="1474927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94A3B8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チームで方向性を握る</a:t>
            </a:r>
            <a:endParaRPr lang="en-US" sz="1000" dirty="0"/>
          </a:p>
        </p:txBody>
      </p:sp>
      <p:sp>
        <p:nvSpPr>
          <p:cNvPr id="40" name="Shape 34"/>
          <p:cNvSpPr/>
          <p:nvPr/>
        </p:nvSpPr>
        <p:spPr>
          <a:xfrm>
            <a:off x="9088222" y="2298802"/>
            <a:ext cx="1543507" cy="381305"/>
          </a:xfrm>
          <a:prstGeom prst="roundRect">
            <a:avLst>
              <a:gd name="adj" fmla="val 179856"/>
            </a:avLst>
          </a:prstGeom>
          <a:solidFill>
            <a:srgbClr val="0F172A"/>
          </a:solidFill>
          <a:ln w="25400">
            <a:solidFill>
              <a:srgbClr val="10B981"/>
            </a:solidFill>
            <a:prstDash val="solid"/>
          </a:ln>
          <a:effectLst>
            <a:outerShdw sx="100000" sy="100000" kx="0" ky="0" algn="bl" rotWithShape="0" blurRad="101600" dist="38100" dir="5400000">
              <a:srgbClr val="000000">
                <a:alpha val="20000"/>
              </a:srgbClr>
            </a:outerShdw>
          </a:effectLst>
        </p:spPr>
      </p:sp>
      <p:sp>
        <p:nvSpPr>
          <p:cNvPr id="41" name="Text 35"/>
          <p:cNvSpPr txBox="1"/>
          <p:nvPr/>
        </p:nvSpPr>
        <p:spPr>
          <a:xfrm>
            <a:off x="9297619" y="2374697"/>
            <a:ext cx="123901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10B981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THIS MONTH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4" name="Text 2"/>
          <p:cNvSpPr txBox="1"/>
          <p:nvPr/>
        </p:nvSpPr>
        <p:spPr>
          <a:xfrm>
            <a:off x="11270894" y="6556248"/>
            <a:ext cx="438912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475569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12 / 14</a:t>
            </a:r>
            <a:endParaRPr lang="en-US" sz="900" dirty="0"/>
          </a:p>
        </p:txBody>
      </p:sp>
      <p:sp>
        <p:nvSpPr>
          <p:cNvPr id="5" name="Shape 3"/>
          <p:cNvSpPr/>
          <p:nvPr/>
        </p:nvSpPr>
        <p:spPr>
          <a:xfrm>
            <a:off x="571500" y="286207"/>
            <a:ext cx="57607" cy="371246"/>
          </a:xfrm>
          <a:prstGeom prst="rect">
            <a:avLst/>
          </a:prstGeom>
          <a:solidFill>
            <a:srgbClr val="C5A059"/>
          </a:solidFill>
          <a:ln/>
        </p:spPr>
      </p:sp>
      <p:sp>
        <p:nvSpPr>
          <p:cNvPr id="6" name="Text 4"/>
          <p:cNvSpPr txBox="1"/>
          <p:nvPr/>
        </p:nvSpPr>
        <p:spPr>
          <a:xfrm>
            <a:off x="819302" y="247802"/>
            <a:ext cx="7801661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Noto Serif JP" pitchFamily="34" charset="0"/>
                <a:ea typeface="Noto Serif JP" pitchFamily="34" charset="-122"/>
                <a:cs typeface="Noto Serif JP" pitchFamily="34" charset="-120"/>
              </a:rPr>
              <a:t>第二歩（組織）：対象業務・パートナー・KPIを明確化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571500" y="842162"/>
            <a:ext cx="9706356" cy="609905"/>
          </a:xfrm>
          <a:prstGeom prst="rect">
            <a:avLst/>
          </a:prstGeom>
          <a:solidFill>
            <a:srgbClr val="1E293B">
              <a:alpha val="80000"/>
            </a:srgbClr>
          </a:solidFill>
          <a:ln/>
        </p:spPr>
      </p:sp>
      <p:sp>
        <p:nvSpPr>
          <p:cNvPr id="8" name="Shape 6"/>
          <p:cNvSpPr/>
          <p:nvPr/>
        </p:nvSpPr>
        <p:spPr>
          <a:xfrm>
            <a:off x="571500" y="842162"/>
            <a:ext cx="38405" cy="609905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9" name="Text 7"/>
          <p:cNvSpPr txBox="1"/>
          <p:nvPr/>
        </p:nvSpPr>
        <p:spPr>
          <a:xfrm>
            <a:off x="838505" y="984809"/>
            <a:ext cx="9370771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dirty="0">
                <a:solidFill>
                  <a:srgbClr val="E2E8F0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成功確度を高める「設計」が肝。 特定業務での小さな成功体験が、全社展開への推進力となる。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571500" y="1683410"/>
            <a:ext cx="3534156" cy="3685946"/>
          </a:xfrm>
          <a:prstGeom prst="roundRect">
            <a:avLst>
              <a:gd name="adj" fmla="val 837"/>
            </a:avLst>
          </a:prstGeom>
          <a:solidFill>
            <a:srgbClr val="1E293B"/>
          </a:solidFill>
          <a:ln w="50800">
            <a:solidFill>
              <a:srgbClr val="60A5FA"/>
            </a:solidFill>
            <a:prstDash val="solid"/>
          </a:ln>
          <a:effectLst>
            <a:outerShdw sx="100000" sy="100000" kx="0" ky="0" algn="bl" rotWithShape="0" blurRad="190500" dist="101600" dir="5400000">
              <a:srgbClr val="000000">
                <a:alpha val="3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809244" y="3065069"/>
            <a:ext cx="3057754" cy="9144"/>
          </a:xfrm>
          <a:prstGeom prst="rect">
            <a:avLst/>
          </a:prstGeom>
          <a:solidFill>
            <a:srgbClr val="FFFFFF">
              <a:alpha val="10000"/>
            </a:srgbClr>
          </a:solidFill>
          <a:ln/>
        </p:spPr>
      </p:sp>
      <p:sp>
        <p:nvSpPr>
          <p:cNvPr id="12" name="Shape 10"/>
          <p:cNvSpPr/>
          <p:nvPr/>
        </p:nvSpPr>
        <p:spPr>
          <a:xfrm>
            <a:off x="2050999" y="1950415"/>
            <a:ext cx="571500" cy="571500"/>
          </a:xfrm>
          <a:prstGeom prst="ellipse">
            <a:avLst/>
          </a:prstGeom>
          <a:solidFill>
            <a:srgbClr val="60A5FA">
              <a:alpha val="10000"/>
            </a:srgbClr>
          </a:solidFill>
          <a:ln w="25400">
            <a:solidFill>
              <a:srgbClr val="60A5FA"/>
            </a:solidFill>
            <a:prstDash val="solid"/>
          </a:ln>
        </p:spPr>
      </p:sp>
      <p:pic>
        <p:nvPicPr>
          <p:cNvPr id="13" name="Image 0" descr="preencoded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2198218" y="2097634"/>
            <a:ext cx="276149" cy="276149"/>
          </a:xfrm>
          <a:prstGeom prst="rect">
            <a:avLst/>
          </a:prstGeom>
        </p:spPr>
      </p:pic>
      <p:sp>
        <p:nvSpPr>
          <p:cNvPr id="14" name="Text 11"/>
          <p:cNvSpPr txBox="1"/>
          <p:nvPr/>
        </p:nvSpPr>
        <p:spPr>
          <a:xfrm>
            <a:off x="1669694" y="2636215"/>
            <a:ext cx="1476756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対象業務の選定</a:t>
            </a:r>
            <a:endParaRPr lang="en-US" sz="1500" dirty="0"/>
          </a:p>
        </p:txBody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809244" y="3302813"/>
            <a:ext cx="133502" cy="133502"/>
          </a:xfrm>
          <a:prstGeom prst="rect">
            <a:avLst/>
          </a:prstGeom>
        </p:spPr>
      </p:pic>
      <p:sp>
        <p:nvSpPr>
          <p:cNvPr id="16" name="Text 12"/>
          <p:cNvSpPr txBox="1"/>
          <p:nvPr/>
        </p:nvSpPr>
        <p:spPr>
          <a:xfrm>
            <a:off x="1057046" y="3264408"/>
            <a:ext cx="1557223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E2E8F0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効果が見えやすい領域</a:t>
            </a:r>
            <a:endParaRPr lang="en-US" sz="1100" dirty="0"/>
          </a:p>
        </p:txBody>
      </p:sp>
      <p:sp>
        <p:nvSpPr>
          <p:cNvPr id="17" name="Text 13"/>
          <p:cNvSpPr txBox="1"/>
          <p:nvPr/>
        </p:nvSpPr>
        <p:spPr>
          <a:xfrm>
            <a:off x="1057046" y="3501238"/>
            <a:ext cx="2862072" cy="428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CBD5E1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定型業務、報告書作成、簡単なデータ分析など、Before/Afterの差が明確な業務。</a:t>
            </a:r>
            <a:endParaRPr lang="en-US" sz="1100" dirty="0"/>
          </a:p>
        </p:txBody>
      </p:sp>
      <p:pic>
        <p:nvPicPr>
          <p:cNvPr id="18" name="Image 2" descr="preencoded.png">    </p:cNvPr>
          <p:cNvPicPr>
            <a:picLocks noChangeAspect="1"/>
          </p:cNvPicPr>
          <p:nvPr/>
        </p:nvPicPr>
        <p:blipFill>
          <a:blip r:embed="rId3"/>
          <a:srcRect l="0" r="0" t="0" b="0"/>
          <a:stretch/>
        </p:blipFill>
        <p:spPr>
          <a:xfrm>
            <a:off x="809244" y="4125773"/>
            <a:ext cx="133502" cy="133502"/>
          </a:xfrm>
          <a:prstGeom prst="rect">
            <a:avLst/>
          </a:prstGeom>
        </p:spPr>
      </p:pic>
      <p:sp>
        <p:nvSpPr>
          <p:cNvPr id="19" name="Text 14"/>
          <p:cNvSpPr txBox="1"/>
          <p:nvPr/>
        </p:nvSpPr>
        <p:spPr>
          <a:xfrm>
            <a:off x="1057046" y="4087368"/>
            <a:ext cx="112837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E2E8F0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リスクの極小化</a:t>
            </a:r>
            <a:endParaRPr lang="en-US" sz="1100" dirty="0"/>
          </a:p>
        </p:txBody>
      </p:sp>
      <p:sp>
        <p:nvSpPr>
          <p:cNvPr id="20" name="Text 15"/>
          <p:cNvSpPr txBox="1"/>
          <p:nvPr/>
        </p:nvSpPr>
        <p:spPr>
          <a:xfrm>
            <a:off x="1057046" y="4324198"/>
            <a:ext cx="2862072" cy="6483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CBD5E1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ハルシネーション（誤情報）の影響が少なく、人間による最終確認が容易な社内業務。</a:t>
            </a:r>
            <a:endParaRPr lang="en-US" sz="1100" dirty="0"/>
          </a:p>
        </p:txBody>
      </p:sp>
      <p:sp>
        <p:nvSpPr>
          <p:cNvPr id="21" name="Shape 16"/>
          <p:cNvSpPr/>
          <p:nvPr/>
        </p:nvSpPr>
        <p:spPr>
          <a:xfrm>
            <a:off x="4330598" y="1683410"/>
            <a:ext cx="3534156" cy="3685946"/>
          </a:xfrm>
          <a:prstGeom prst="roundRect">
            <a:avLst>
              <a:gd name="adj" fmla="val 837"/>
            </a:avLst>
          </a:prstGeom>
          <a:solidFill>
            <a:srgbClr val="1E293B"/>
          </a:solidFill>
          <a:ln w="50800">
            <a:solidFill>
              <a:srgbClr val="A78BFA"/>
            </a:solidFill>
            <a:prstDash val="solid"/>
          </a:ln>
          <a:effectLst>
            <a:outerShdw sx="100000" sy="100000" kx="0" ky="0" algn="bl" rotWithShape="0" blurRad="190500" dist="101600" dir="5400000">
              <a:srgbClr val="000000">
                <a:alpha val="30000"/>
              </a:srgbClr>
            </a:outerShdw>
          </a:effectLst>
        </p:spPr>
      </p:sp>
      <p:sp>
        <p:nvSpPr>
          <p:cNvPr id="22" name="Shape 17"/>
          <p:cNvSpPr/>
          <p:nvPr/>
        </p:nvSpPr>
        <p:spPr>
          <a:xfrm>
            <a:off x="4569257" y="3065069"/>
            <a:ext cx="3057754" cy="9144"/>
          </a:xfrm>
          <a:prstGeom prst="rect">
            <a:avLst/>
          </a:prstGeom>
          <a:solidFill>
            <a:srgbClr val="FFFFFF">
              <a:alpha val="10000"/>
            </a:srgbClr>
          </a:solidFill>
          <a:ln/>
        </p:spPr>
      </p:sp>
      <p:sp>
        <p:nvSpPr>
          <p:cNvPr id="23" name="Shape 18"/>
          <p:cNvSpPr/>
          <p:nvPr/>
        </p:nvSpPr>
        <p:spPr>
          <a:xfrm>
            <a:off x="5810098" y="1950415"/>
            <a:ext cx="571500" cy="571500"/>
          </a:xfrm>
          <a:prstGeom prst="ellipse">
            <a:avLst/>
          </a:prstGeom>
          <a:solidFill>
            <a:srgbClr val="A78BFA">
              <a:alpha val="10000"/>
            </a:srgbClr>
          </a:solidFill>
          <a:ln w="25400">
            <a:solidFill>
              <a:srgbClr val="A78BFA"/>
            </a:solidFill>
            <a:prstDash val="solid"/>
          </a:ln>
        </p:spPr>
      </p:sp>
      <p:pic>
        <p:nvPicPr>
          <p:cNvPr id="24" name="Image 3" descr="preencoded.png">    </p:cNvPr>
          <p:cNvPicPr>
            <a:picLocks noChangeAspect="1"/>
          </p:cNvPicPr>
          <p:nvPr/>
        </p:nvPicPr>
        <p:blipFill>
          <a:blip r:embed="rId4"/>
          <a:srcRect l="0" r="0" t="-333" b="-333"/>
          <a:stretch/>
        </p:blipFill>
        <p:spPr>
          <a:xfrm>
            <a:off x="5924398" y="2097634"/>
            <a:ext cx="342900" cy="276149"/>
          </a:xfrm>
          <a:prstGeom prst="rect">
            <a:avLst/>
          </a:prstGeom>
        </p:spPr>
      </p:pic>
      <p:sp>
        <p:nvSpPr>
          <p:cNvPr id="25" name="Text 19"/>
          <p:cNvSpPr txBox="1"/>
          <p:nvPr/>
        </p:nvSpPr>
        <p:spPr>
          <a:xfrm>
            <a:off x="5429707" y="2636215"/>
            <a:ext cx="1476756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パートナー選定</a:t>
            </a:r>
            <a:endParaRPr lang="en-US" sz="1500" dirty="0"/>
          </a:p>
        </p:txBody>
      </p:sp>
      <p:pic>
        <p:nvPicPr>
          <p:cNvPr id="26" name="Image 4" descr="preencoded.png">    </p:cNvPr>
          <p:cNvPicPr>
            <a:picLocks noChangeAspect="1"/>
          </p:cNvPicPr>
          <p:nvPr/>
        </p:nvPicPr>
        <p:blipFill>
          <a:blip r:embed="rId5"/>
          <a:srcRect l="0" r="0" t="0" b="0"/>
          <a:stretch/>
        </p:blipFill>
        <p:spPr>
          <a:xfrm>
            <a:off x="4569257" y="3302813"/>
            <a:ext cx="133502" cy="133502"/>
          </a:xfrm>
          <a:prstGeom prst="rect">
            <a:avLst/>
          </a:prstGeom>
        </p:spPr>
      </p:pic>
      <p:sp>
        <p:nvSpPr>
          <p:cNvPr id="27" name="Text 20"/>
          <p:cNvSpPr txBox="1"/>
          <p:nvPr/>
        </p:nvSpPr>
        <p:spPr>
          <a:xfrm>
            <a:off x="4816145" y="3264408"/>
            <a:ext cx="1842516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E2E8F0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信頼できる専門家との協業</a:t>
            </a:r>
            <a:endParaRPr lang="en-US" sz="1100" dirty="0"/>
          </a:p>
        </p:txBody>
      </p:sp>
      <p:sp>
        <p:nvSpPr>
          <p:cNvPr id="28" name="Text 21"/>
          <p:cNvSpPr txBox="1"/>
          <p:nvPr/>
        </p:nvSpPr>
        <p:spPr>
          <a:xfrm>
            <a:off x="4816145" y="3501238"/>
            <a:ext cx="2852014" cy="428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CBD5E1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技術力だけでなく、著作権やセキュリティ等の法的リスクに精通したベンダー。</a:t>
            </a:r>
            <a:endParaRPr lang="en-US" sz="1100" dirty="0"/>
          </a:p>
        </p:txBody>
      </p:sp>
      <p:pic>
        <p:nvPicPr>
          <p:cNvPr id="29" name="Image 5" descr="preencoded.png">    </p:cNvPr>
          <p:cNvPicPr>
            <a:picLocks noChangeAspect="1"/>
          </p:cNvPicPr>
          <p:nvPr/>
        </p:nvPicPr>
        <p:blipFill>
          <a:blip r:embed="rId6"/>
          <a:srcRect l="0" r="0" t="0" b="0"/>
          <a:stretch/>
        </p:blipFill>
        <p:spPr>
          <a:xfrm>
            <a:off x="4569257" y="4125773"/>
            <a:ext cx="133502" cy="133502"/>
          </a:xfrm>
          <a:prstGeom prst="rect">
            <a:avLst/>
          </a:prstGeom>
        </p:spPr>
      </p:pic>
      <p:sp>
        <p:nvSpPr>
          <p:cNvPr id="30" name="Text 22"/>
          <p:cNvSpPr txBox="1"/>
          <p:nvPr/>
        </p:nvSpPr>
        <p:spPr>
          <a:xfrm>
            <a:off x="4816145" y="4087368"/>
            <a:ext cx="833018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E2E8F0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伴走型支援</a:t>
            </a:r>
            <a:endParaRPr lang="en-US" sz="1100" dirty="0"/>
          </a:p>
        </p:txBody>
      </p:sp>
      <p:sp>
        <p:nvSpPr>
          <p:cNvPr id="31" name="Text 23"/>
          <p:cNvSpPr txBox="1"/>
          <p:nvPr/>
        </p:nvSpPr>
        <p:spPr>
          <a:xfrm>
            <a:off x="4816145" y="4324198"/>
            <a:ext cx="2862072" cy="428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CBD5E1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導入して終わりではなく、現場への定着化までサポート可能な体制。</a:t>
            </a:r>
            <a:endParaRPr lang="en-US" sz="1100" dirty="0"/>
          </a:p>
        </p:txBody>
      </p:sp>
      <p:sp>
        <p:nvSpPr>
          <p:cNvPr id="32" name="Shape 24"/>
          <p:cNvSpPr/>
          <p:nvPr/>
        </p:nvSpPr>
        <p:spPr>
          <a:xfrm>
            <a:off x="8089697" y="1683410"/>
            <a:ext cx="3534156" cy="3685946"/>
          </a:xfrm>
          <a:prstGeom prst="roundRect">
            <a:avLst>
              <a:gd name="adj" fmla="val 837"/>
            </a:avLst>
          </a:prstGeom>
          <a:solidFill>
            <a:srgbClr val="1E293B"/>
          </a:solidFill>
          <a:ln w="50800">
            <a:solidFill>
              <a:srgbClr val="FCD34D"/>
            </a:solidFill>
            <a:prstDash val="solid"/>
          </a:ln>
          <a:effectLst>
            <a:outerShdw sx="100000" sy="100000" kx="0" ky="0" algn="bl" rotWithShape="0" blurRad="190500" dist="101600" dir="5400000">
              <a:srgbClr val="000000">
                <a:alpha val="30000"/>
              </a:srgbClr>
            </a:outerShdw>
          </a:effectLst>
        </p:spPr>
      </p:sp>
      <p:sp>
        <p:nvSpPr>
          <p:cNvPr id="33" name="Shape 25"/>
          <p:cNvSpPr/>
          <p:nvPr/>
        </p:nvSpPr>
        <p:spPr>
          <a:xfrm>
            <a:off x="8328355" y="3065069"/>
            <a:ext cx="3057754" cy="9144"/>
          </a:xfrm>
          <a:prstGeom prst="rect">
            <a:avLst/>
          </a:prstGeom>
          <a:solidFill>
            <a:srgbClr val="FFFFFF">
              <a:alpha val="10000"/>
            </a:srgbClr>
          </a:solidFill>
          <a:ln/>
        </p:spPr>
      </p:sp>
      <p:sp>
        <p:nvSpPr>
          <p:cNvPr id="34" name="Shape 26"/>
          <p:cNvSpPr/>
          <p:nvPr/>
        </p:nvSpPr>
        <p:spPr>
          <a:xfrm>
            <a:off x="9569196" y="1950415"/>
            <a:ext cx="571500" cy="571500"/>
          </a:xfrm>
          <a:prstGeom prst="ellipse">
            <a:avLst/>
          </a:prstGeom>
          <a:solidFill>
            <a:srgbClr val="FCD34D">
              <a:alpha val="10000"/>
            </a:srgbClr>
          </a:solidFill>
          <a:ln w="25400">
            <a:solidFill>
              <a:srgbClr val="FCD34D"/>
            </a:solidFill>
            <a:prstDash val="solid"/>
          </a:ln>
        </p:spPr>
      </p:sp>
      <p:pic>
        <p:nvPicPr>
          <p:cNvPr id="35" name="Image 6" descr="preencoded.png">    </p:cNvPr>
          <p:cNvPicPr>
            <a:picLocks noChangeAspect="1"/>
          </p:cNvPicPr>
          <p:nvPr/>
        </p:nvPicPr>
        <p:blipFill>
          <a:blip r:embed="rId7"/>
          <a:srcRect l="0" r="0" t="0" b="0"/>
          <a:stretch/>
        </p:blipFill>
        <p:spPr>
          <a:xfrm>
            <a:off x="9717329" y="2097634"/>
            <a:ext cx="276149" cy="276149"/>
          </a:xfrm>
          <a:prstGeom prst="rect">
            <a:avLst/>
          </a:prstGeom>
        </p:spPr>
      </p:pic>
      <p:sp>
        <p:nvSpPr>
          <p:cNvPr id="36" name="Text 27"/>
          <p:cNvSpPr txBox="1"/>
          <p:nvPr/>
        </p:nvSpPr>
        <p:spPr>
          <a:xfrm>
            <a:off x="9504274" y="2636215"/>
            <a:ext cx="848563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KPI設定</a:t>
            </a:r>
            <a:endParaRPr lang="en-US" sz="1500" dirty="0"/>
          </a:p>
        </p:txBody>
      </p:sp>
      <p:pic>
        <p:nvPicPr>
          <p:cNvPr id="37" name="Image 7" descr="preencoded.png">    </p:cNvPr>
          <p:cNvPicPr>
            <a:picLocks noChangeAspect="1"/>
          </p:cNvPicPr>
          <p:nvPr/>
        </p:nvPicPr>
        <p:blipFill>
          <a:blip r:embed="rId8"/>
          <a:srcRect l="0" r="0" t="0" b="0"/>
          <a:stretch/>
        </p:blipFill>
        <p:spPr>
          <a:xfrm>
            <a:off x="8328355" y="3302813"/>
            <a:ext cx="133502" cy="133502"/>
          </a:xfrm>
          <a:prstGeom prst="rect">
            <a:avLst/>
          </a:prstGeom>
        </p:spPr>
      </p:pic>
      <p:sp>
        <p:nvSpPr>
          <p:cNvPr id="38" name="Text 28"/>
          <p:cNvSpPr txBox="1"/>
          <p:nvPr/>
        </p:nvSpPr>
        <p:spPr>
          <a:xfrm>
            <a:off x="8576158" y="3264408"/>
            <a:ext cx="1271016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E2E8F0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定量的指標の定義</a:t>
            </a:r>
            <a:endParaRPr lang="en-US" sz="1100" dirty="0"/>
          </a:p>
        </p:txBody>
      </p:sp>
      <p:sp>
        <p:nvSpPr>
          <p:cNvPr id="39" name="Text 29"/>
          <p:cNvSpPr txBox="1"/>
          <p:nvPr/>
        </p:nvSpPr>
        <p:spPr>
          <a:xfrm>
            <a:off x="8576158" y="3501238"/>
            <a:ext cx="2852014" cy="428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CBD5E1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時間削減率（%）、コスト削減額（円）、品質向上（ミス削減数）などを明確化。</a:t>
            </a:r>
            <a:endParaRPr lang="en-US" sz="1100" dirty="0"/>
          </a:p>
        </p:txBody>
      </p:sp>
      <p:pic>
        <p:nvPicPr>
          <p:cNvPr id="40" name="Image 8" descr="preencoded.png">    </p:cNvPr>
          <p:cNvPicPr>
            <a:picLocks noChangeAspect="1"/>
          </p:cNvPicPr>
          <p:nvPr/>
        </p:nvPicPr>
        <p:blipFill>
          <a:blip r:embed="rId9"/>
          <a:srcRect l="0" r="0" t="0" b="0"/>
          <a:stretch/>
        </p:blipFill>
        <p:spPr>
          <a:xfrm>
            <a:off x="8328355" y="4125773"/>
            <a:ext cx="133502" cy="133502"/>
          </a:xfrm>
          <a:prstGeom prst="rect">
            <a:avLst/>
          </a:prstGeom>
        </p:spPr>
      </p:pic>
      <p:sp>
        <p:nvSpPr>
          <p:cNvPr id="41" name="Text 30"/>
          <p:cNvSpPr txBox="1"/>
          <p:nvPr/>
        </p:nvSpPr>
        <p:spPr>
          <a:xfrm>
            <a:off x="8576158" y="4087368"/>
            <a:ext cx="1271016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E2E8F0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定性的成果の収集</a:t>
            </a:r>
            <a:endParaRPr lang="en-US" sz="1100" dirty="0"/>
          </a:p>
        </p:txBody>
      </p:sp>
      <p:sp>
        <p:nvSpPr>
          <p:cNvPr id="42" name="Text 31"/>
          <p:cNvSpPr txBox="1"/>
          <p:nvPr/>
        </p:nvSpPr>
        <p:spPr>
          <a:xfrm>
            <a:off x="8576158" y="4324198"/>
            <a:ext cx="2862072" cy="428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CBD5E1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従業員満足度や、創出された「新たな付加価値」も評価軸に加える。</a:t>
            </a:r>
            <a:endParaRPr lang="en-US" sz="1100" dirty="0"/>
          </a:p>
        </p:txBody>
      </p:sp>
      <p:sp>
        <p:nvSpPr>
          <p:cNvPr id="43" name="Shape 32"/>
          <p:cNvSpPr/>
          <p:nvPr/>
        </p:nvSpPr>
        <p:spPr>
          <a:xfrm>
            <a:off x="571500" y="5604358"/>
            <a:ext cx="11048695" cy="666598"/>
          </a:xfrm>
          <a:prstGeom prst="roundRect">
            <a:avLst>
              <a:gd name="adj" fmla="val 97982"/>
            </a:avLst>
          </a:prstGeom>
          <a:solidFill>
            <a:srgbClr val="FFFFFF">
              <a:alpha val="3000"/>
            </a:srgbClr>
          </a:solidFill>
          <a:ln w="12700">
            <a:solidFill>
              <a:srgbClr val="FFFFFF">
                <a:alpha val="5000"/>
              </a:srgbClr>
            </a:solidFill>
            <a:prstDash val="solid"/>
          </a:ln>
        </p:spPr>
      </p:sp>
      <p:pic>
        <p:nvPicPr>
          <p:cNvPr id="44" name="Image 9" descr="preencoded.png">    </p:cNvPr>
          <p:cNvPicPr>
            <a:picLocks noChangeAspect="1"/>
          </p:cNvPicPr>
          <p:nvPr/>
        </p:nvPicPr>
        <p:blipFill>
          <a:blip r:embed="rId10"/>
          <a:srcRect l="0" r="0" t="-43" b="-43"/>
          <a:stretch/>
        </p:blipFill>
        <p:spPr>
          <a:xfrm>
            <a:off x="3023921" y="5861304"/>
            <a:ext cx="133502" cy="152705"/>
          </a:xfrm>
          <a:prstGeom prst="rect">
            <a:avLst/>
          </a:prstGeom>
        </p:spPr>
      </p:pic>
      <p:sp>
        <p:nvSpPr>
          <p:cNvPr id="45" name="Text 33"/>
          <p:cNvSpPr txBox="1"/>
          <p:nvPr/>
        </p:nvSpPr>
        <p:spPr>
          <a:xfrm>
            <a:off x="3252521" y="5822899"/>
            <a:ext cx="132405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CBD5E1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PoCの実施・成功</a:t>
            </a:r>
            <a:endParaRPr lang="en-US" sz="1200" dirty="0"/>
          </a:p>
        </p:txBody>
      </p:sp>
      <p:pic>
        <p:nvPicPr>
          <p:cNvPr id="46" name="Image 10" descr="preencoded.png">    </p:cNvPr>
          <p:cNvPicPr>
            <a:picLocks noChangeAspect="1"/>
          </p:cNvPicPr>
          <p:nvPr/>
        </p:nvPicPr>
        <p:blipFill>
          <a:blip r:embed="rId11"/>
          <a:srcRect l="-505" r="-505" t="0" b="0"/>
          <a:stretch/>
        </p:blipFill>
        <p:spPr>
          <a:xfrm>
            <a:off x="4744822" y="5846674"/>
            <a:ext cx="114300" cy="181051"/>
          </a:xfrm>
          <a:prstGeom prst="rect">
            <a:avLst/>
          </a:prstGeom>
        </p:spPr>
      </p:pic>
      <p:pic>
        <p:nvPicPr>
          <p:cNvPr id="47" name="Image 11" descr="preencoded.png">    </p:cNvPr>
          <p:cNvPicPr>
            <a:picLocks noChangeAspect="1"/>
          </p:cNvPicPr>
          <p:nvPr/>
        </p:nvPicPr>
        <p:blipFill>
          <a:blip r:embed="rId12"/>
          <a:srcRect l="0" r="0" t="-43" b="-43"/>
          <a:stretch/>
        </p:blipFill>
        <p:spPr>
          <a:xfrm>
            <a:off x="5144414" y="5861304"/>
            <a:ext cx="133502" cy="152705"/>
          </a:xfrm>
          <a:prstGeom prst="rect">
            <a:avLst/>
          </a:prstGeom>
        </p:spPr>
      </p:pic>
      <p:sp>
        <p:nvSpPr>
          <p:cNvPr id="48" name="Text 34"/>
          <p:cNvSpPr txBox="1"/>
          <p:nvPr/>
        </p:nvSpPr>
        <p:spPr>
          <a:xfrm>
            <a:off x="5373014" y="5822899"/>
            <a:ext cx="1343254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CBD5E1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ノウハウの標準化</a:t>
            </a:r>
            <a:endParaRPr lang="en-US" sz="1200" dirty="0"/>
          </a:p>
        </p:txBody>
      </p:sp>
      <p:pic>
        <p:nvPicPr>
          <p:cNvPr id="49" name="Image 12" descr="preencoded.png">    </p:cNvPr>
          <p:cNvPicPr>
            <a:picLocks noChangeAspect="1"/>
          </p:cNvPicPr>
          <p:nvPr/>
        </p:nvPicPr>
        <p:blipFill>
          <a:blip r:embed="rId13"/>
          <a:srcRect l="-505" r="-505" t="0" b="0"/>
          <a:stretch/>
        </p:blipFill>
        <p:spPr>
          <a:xfrm>
            <a:off x="6878117" y="5846674"/>
            <a:ext cx="114300" cy="181051"/>
          </a:xfrm>
          <a:prstGeom prst="rect">
            <a:avLst/>
          </a:prstGeom>
        </p:spPr>
      </p:pic>
      <p:sp>
        <p:nvSpPr>
          <p:cNvPr id="50" name="Shape 35"/>
          <p:cNvSpPr/>
          <p:nvPr/>
        </p:nvSpPr>
        <p:spPr>
          <a:xfrm>
            <a:off x="7087514" y="5714086"/>
            <a:ext cx="2276856" cy="448056"/>
          </a:xfrm>
          <a:prstGeom prst="roundRect">
            <a:avLst>
              <a:gd name="adj" fmla="val 130265"/>
            </a:avLst>
          </a:prstGeom>
          <a:solidFill>
            <a:srgbClr val="10B981">
              <a:alpha val="10000"/>
            </a:srgbClr>
          </a:solidFill>
          <a:ln w="12700">
            <a:solidFill>
              <a:srgbClr val="10B981">
                <a:alpha val="30000"/>
              </a:srgbClr>
            </a:solidFill>
            <a:prstDash val="solid"/>
          </a:ln>
        </p:spPr>
      </p:sp>
      <p:pic>
        <p:nvPicPr>
          <p:cNvPr id="51" name="Image 13" descr="preencoded.png">    </p:cNvPr>
          <p:cNvPicPr>
            <a:picLocks noChangeAspect="1"/>
          </p:cNvPicPr>
          <p:nvPr/>
        </p:nvPicPr>
        <p:blipFill>
          <a:blip r:embed="rId14"/>
          <a:srcRect l="0" r="0" t="0" b="0"/>
          <a:stretch/>
        </p:blipFill>
        <p:spPr>
          <a:xfrm>
            <a:off x="7326173" y="5846674"/>
            <a:ext cx="181051" cy="181051"/>
          </a:xfrm>
          <a:prstGeom prst="rect">
            <a:avLst/>
          </a:prstGeom>
        </p:spPr>
      </p:pic>
      <p:sp>
        <p:nvSpPr>
          <p:cNvPr id="52" name="Text 36"/>
          <p:cNvSpPr txBox="1"/>
          <p:nvPr/>
        </p:nvSpPr>
        <p:spPr>
          <a:xfrm>
            <a:off x="7602322" y="5800039"/>
            <a:ext cx="1661465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0B981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全社展開・DX加速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4" name="Shape 2"/>
          <p:cNvSpPr/>
          <p:nvPr/>
        </p:nvSpPr>
        <p:spPr>
          <a:xfrm>
            <a:off x="571500" y="286207"/>
            <a:ext cx="57607" cy="371246"/>
          </a:xfrm>
          <a:prstGeom prst="rect">
            <a:avLst/>
          </a:prstGeom>
          <a:solidFill>
            <a:srgbClr val="C5A059"/>
          </a:solidFill>
          <a:ln/>
        </p:spPr>
      </p:sp>
      <p:sp>
        <p:nvSpPr>
          <p:cNvPr id="5" name="Text 3"/>
          <p:cNvSpPr txBox="1"/>
          <p:nvPr/>
        </p:nvSpPr>
        <p:spPr>
          <a:xfrm>
            <a:off x="819302" y="247802"/>
            <a:ext cx="81153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Noto Serif JP" pitchFamily="34" charset="0"/>
                <a:ea typeface="Noto Serif JP" pitchFamily="34" charset="-122"/>
                <a:cs typeface="Noto Serif JP" pitchFamily="34" charset="-120"/>
              </a:rPr>
              <a:t>投資は成長エンジン：短期・中期・長期のROIを見える化</a:t>
            </a:r>
            <a:endParaRPr lang="en-US" sz="2400" dirty="0"/>
          </a:p>
        </p:txBody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rcRect l="0" r="0" t="-5" b="-5"/>
          <a:stretch/>
        </p:blipFill>
        <p:spPr>
          <a:xfrm>
            <a:off x="571500" y="2674620"/>
            <a:ext cx="11048695" cy="3810305"/>
          </a:xfrm>
          <a:prstGeom prst="rect">
            <a:avLst/>
          </a:prstGeom>
        </p:spPr>
      </p:pic>
      <p:sp>
        <p:nvSpPr>
          <p:cNvPr id="7" name="Text 4"/>
          <p:cNvSpPr txBox="1"/>
          <p:nvPr/>
        </p:nvSpPr>
        <p:spPr>
          <a:xfrm>
            <a:off x="2729484" y="6484925"/>
            <a:ext cx="1484071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94A3B8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導入期 (Introduction)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5663794" y="6484925"/>
            <a:ext cx="1332281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94A3B8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展開期 (Expansion)</a:t>
            </a:r>
            <a:endParaRPr lang="en-US" sz="1000" dirty="0"/>
          </a:p>
        </p:txBody>
      </p:sp>
      <p:sp>
        <p:nvSpPr>
          <p:cNvPr id="9" name="Text 6"/>
          <p:cNvSpPr txBox="1"/>
          <p:nvPr/>
        </p:nvSpPr>
        <p:spPr>
          <a:xfrm>
            <a:off x="7890358" y="6484925"/>
            <a:ext cx="1684325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94A3B8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変革期 (Transformation)</a:t>
            </a:r>
            <a:endParaRPr lang="en-US" sz="1000" dirty="0"/>
          </a:p>
        </p:txBody>
      </p:sp>
      <p:sp>
        <p:nvSpPr>
          <p:cNvPr id="10" name="Shape 7"/>
          <p:cNvSpPr/>
          <p:nvPr/>
        </p:nvSpPr>
        <p:spPr>
          <a:xfrm>
            <a:off x="571500" y="6465722"/>
            <a:ext cx="11048695" cy="19202"/>
          </a:xfrm>
          <a:prstGeom prst="rect">
            <a:avLst/>
          </a:prstGeom>
          <a:solidFill>
            <a:srgbClr val="FFFFFF">
              <a:alpha val="20000"/>
            </a:srgbClr>
          </a:solidFill>
          <a:ln/>
        </p:spPr>
      </p:sp>
      <p:sp>
        <p:nvSpPr>
          <p:cNvPr id="11" name="Shape 8"/>
          <p:cNvSpPr/>
          <p:nvPr/>
        </p:nvSpPr>
        <p:spPr>
          <a:xfrm>
            <a:off x="571500" y="3636569"/>
            <a:ext cx="3314700" cy="2476195"/>
          </a:xfrm>
          <a:prstGeom prst="roundRect">
            <a:avLst>
              <a:gd name="adj" fmla="val 1704"/>
            </a:avLst>
          </a:prstGeom>
          <a:solidFill>
            <a:srgbClr val="1E293B"/>
          </a:solidFill>
          <a:ln w="12700">
            <a:solidFill>
              <a:srgbClr val="FFFFFF">
                <a:alpha val="5000"/>
              </a:srgbClr>
            </a:solidFill>
            <a:prstDash val="solid"/>
          </a:ln>
          <a:effectLst>
            <a:outerShdw sx="100000" sy="100000" kx="0" ky="0" algn="bl" rotWithShape="0" blurRad="292100" dist="101600" dir="5400000">
              <a:srgbClr val="000000">
                <a:alpha val="40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3209544" y="3407969"/>
            <a:ext cx="476402" cy="476402"/>
          </a:xfrm>
          <a:prstGeom prst="roundRect">
            <a:avLst>
              <a:gd name="adj" fmla="val 46065"/>
            </a:avLst>
          </a:prstGeom>
          <a:solidFill>
            <a:srgbClr val="60A5FA"/>
          </a:solidFill>
          <a:ln/>
          <a:effectLst>
            <a:outerShdw sx="100000" sy="100000" kx="0" ky="0" algn="bl" rotWithShape="0" blurRad="101600" dist="38100" dir="5400000">
              <a:srgbClr val="000000">
                <a:alpha val="30000"/>
              </a:srgbClr>
            </a:outerShdw>
          </a:effectLst>
        </p:spPr>
      </p:sp>
      <p:pic>
        <p:nvPicPr>
          <p:cNvPr id="13" name="Image 1" descr="preencoded.png">    </p:cNvPr>
          <p:cNvPicPr>
            <a:picLocks noChangeAspect="1"/>
          </p:cNvPicPr>
          <p:nvPr/>
        </p:nvPicPr>
        <p:blipFill>
          <a:blip r:embed="rId2"/>
          <a:srcRect l="-133" r="-133" t="0" b="0"/>
          <a:stretch/>
        </p:blipFill>
        <p:spPr>
          <a:xfrm>
            <a:off x="3362249" y="3531413"/>
            <a:ext cx="171907" cy="228600"/>
          </a:xfrm>
          <a:prstGeom prst="rect">
            <a:avLst/>
          </a:prstGeom>
        </p:spPr>
      </p:pic>
      <p:sp>
        <p:nvSpPr>
          <p:cNvPr id="14" name="Shape 10"/>
          <p:cNvSpPr/>
          <p:nvPr/>
        </p:nvSpPr>
        <p:spPr>
          <a:xfrm>
            <a:off x="809244" y="4217213"/>
            <a:ext cx="2838298" cy="9144"/>
          </a:xfrm>
          <a:prstGeom prst="rect">
            <a:avLst/>
          </a:prstGeom>
          <a:solidFill>
            <a:srgbClr val="FFFFFF">
              <a:alpha val="10000"/>
            </a:srgbClr>
          </a:solidFill>
          <a:ln/>
        </p:spPr>
      </p:sp>
      <p:sp>
        <p:nvSpPr>
          <p:cNvPr id="15" name="Text 11"/>
          <p:cNvSpPr txBox="1"/>
          <p:nvPr/>
        </p:nvSpPr>
        <p:spPr>
          <a:xfrm>
            <a:off x="809244" y="3888029"/>
            <a:ext cx="1068934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60A5FA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SHORT TERM</a:t>
            </a:r>
            <a:endParaRPr lang="en-US" sz="1000" dirty="0"/>
          </a:p>
        </p:txBody>
      </p:sp>
      <p:sp>
        <p:nvSpPr>
          <p:cNvPr id="16" name="Shape 12"/>
          <p:cNvSpPr/>
          <p:nvPr/>
        </p:nvSpPr>
        <p:spPr>
          <a:xfrm>
            <a:off x="3062326" y="3874313"/>
            <a:ext cx="590702" cy="228600"/>
          </a:xfrm>
          <a:prstGeom prst="roundRect">
            <a:avLst>
              <a:gd name="adj" fmla="val 66667"/>
            </a:avLst>
          </a:prstGeom>
          <a:solidFill>
            <a:srgbClr val="FFFFFF">
              <a:alpha val="5000"/>
            </a:srgbClr>
          </a:solidFill>
          <a:ln/>
        </p:spPr>
      </p:sp>
      <p:sp>
        <p:nvSpPr>
          <p:cNvPr id="17" name="Text 13"/>
          <p:cNvSpPr txBox="1"/>
          <p:nvPr/>
        </p:nvSpPr>
        <p:spPr>
          <a:xfrm>
            <a:off x="3138221" y="3893515"/>
            <a:ext cx="530352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〜6ヶ月</a:t>
            </a:r>
            <a:endParaRPr lang="en-US" sz="900" dirty="0"/>
          </a:p>
        </p:txBody>
      </p:sp>
      <p:sp>
        <p:nvSpPr>
          <p:cNvPr id="18" name="Text 14"/>
          <p:cNvSpPr txBox="1"/>
          <p:nvPr/>
        </p:nvSpPr>
        <p:spPr>
          <a:xfrm>
            <a:off x="809244" y="4304995"/>
            <a:ext cx="1175918" cy="4864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Noto Serif JP" pitchFamily="34" charset="0"/>
                <a:ea typeface="Noto Serif JP" pitchFamily="34" charset="-122"/>
                <a:cs typeface="Noto Serif JP" pitchFamily="34" charset="-120"/>
              </a:rPr>
              <a:t>20-30</a:t>
            </a:r>
            <a:endParaRPr lang="en-US" sz="2600" dirty="0"/>
          </a:p>
        </p:txBody>
      </p:sp>
      <p:sp>
        <p:nvSpPr>
          <p:cNvPr id="19" name="Text 15"/>
          <p:cNvSpPr txBox="1"/>
          <p:nvPr/>
        </p:nvSpPr>
        <p:spPr>
          <a:xfrm>
            <a:off x="1729130" y="4524451"/>
            <a:ext cx="25786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CBD5E1"/>
                </a:solidFill>
                <a:latin typeface="Noto Serif JP" pitchFamily="34" charset="0"/>
                <a:ea typeface="Noto Serif JP" pitchFamily="34" charset="-122"/>
                <a:cs typeface="Noto Serif JP" pitchFamily="34" charset="-120"/>
              </a:rPr>
              <a:t>%</a:t>
            </a:r>
            <a:endParaRPr lang="en-US" sz="1200" dirty="0"/>
          </a:p>
        </p:txBody>
      </p:sp>
      <p:sp>
        <p:nvSpPr>
          <p:cNvPr id="20" name="Text 16"/>
          <p:cNvSpPr txBox="1"/>
          <p:nvPr/>
        </p:nvSpPr>
        <p:spPr>
          <a:xfrm>
            <a:off x="809244" y="4778654"/>
            <a:ext cx="1191463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E2E8F0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業務時間の削減</a:t>
            </a:r>
            <a:endParaRPr lang="en-US" sz="1200" dirty="0"/>
          </a:p>
        </p:txBody>
      </p:sp>
      <p:pic>
        <p:nvPicPr>
          <p:cNvPr id="21" name="Image 2" descr="preencoded.png">    </p:cNvPr>
          <p:cNvPicPr>
            <a:picLocks noChangeAspect="1"/>
          </p:cNvPicPr>
          <p:nvPr/>
        </p:nvPicPr>
        <p:blipFill>
          <a:blip r:embed="rId3"/>
          <a:srcRect l="0" r="0" t="0" b="0"/>
          <a:stretch/>
        </p:blipFill>
        <p:spPr>
          <a:xfrm>
            <a:off x="809244" y="5159959"/>
            <a:ext cx="95098" cy="95098"/>
          </a:xfrm>
          <a:prstGeom prst="rect">
            <a:avLst/>
          </a:prstGeom>
        </p:spPr>
      </p:pic>
      <p:sp>
        <p:nvSpPr>
          <p:cNvPr id="22" name="Text 17"/>
          <p:cNvSpPr txBox="1"/>
          <p:nvPr/>
        </p:nvSpPr>
        <p:spPr>
          <a:xfrm>
            <a:off x="981151" y="5111496"/>
            <a:ext cx="2174443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定型業務（議事録、翻訳）の自動化</a:t>
            </a:r>
            <a:endParaRPr lang="en-US" sz="1000" dirty="0"/>
          </a:p>
        </p:txBody>
      </p:sp>
      <p:pic>
        <p:nvPicPr>
          <p:cNvPr id="23" name="Image 3" descr="preencoded.png">    </p:cNvPr>
          <p:cNvPicPr>
            <a:picLocks noChangeAspect="1"/>
          </p:cNvPicPr>
          <p:nvPr/>
        </p:nvPicPr>
        <p:blipFill>
          <a:blip r:embed="rId4"/>
          <a:srcRect l="0" r="0" t="0" b="0"/>
          <a:stretch/>
        </p:blipFill>
        <p:spPr>
          <a:xfrm>
            <a:off x="809244" y="5397703"/>
            <a:ext cx="95098" cy="95098"/>
          </a:xfrm>
          <a:prstGeom prst="rect">
            <a:avLst/>
          </a:prstGeom>
        </p:spPr>
      </p:pic>
      <p:sp>
        <p:nvSpPr>
          <p:cNvPr id="24" name="Text 18"/>
          <p:cNvSpPr txBox="1"/>
          <p:nvPr/>
        </p:nvSpPr>
        <p:spPr>
          <a:xfrm>
            <a:off x="981151" y="5350154"/>
            <a:ext cx="2174443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検索・調査時間の短縮による効率化</a:t>
            </a:r>
            <a:endParaRPr lang="en-US" sz="1000" dirty="0"/>
          </a:p>
        </p:txBody>
      </p:sp>
      <p:pic>
        <p:nvPicPr>
          <p:cNvPr id="25" name="Image 4" descr="preencoded.png">    </p:cNvPr>
          <p:cNvPicPr>
            <a:picLocks noChangeAspect="1"/>
          </p:cNvPicPr>
          <p:nvPr/>
        </p:nvPicPr>
        <p:blipFill>
          <a:blip r:embed="rId5"/>
          <a:srcRect l="0" r="0" t="0" b="0"/>
          <a:stretch/>
        </p:blipFill>
        <p:spPr>
          <a:xfrm>
            <a:off x="809244" y="5636362"/>
            <a:ext cx="95098" cy="95098"/>
          </a:xfrm>
          <a:prstGeom prst="rect">
            <a:avLst/>
          </a:prstGeom>
        </p:spPr>
      </p:pic>
      <p:sp>
        <p:nvSpPr>
          <p:cNvPr id="26" name="Text 19"/>
          <p:cNvSpPr txBox="1"/>
          <p:nvPr/>
        </p:nvSpPr>
        <p:spPr>
          <a:xfrm>
            <a:off x="981151" y="5588813"/>
            <a:ext cx="1640434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従業員のAIリテラシー向上</a:t>
            </a:r>
            <a:endParaRPr lang="en-US" sz="1000" dirty="0"/>
          </a:p>
        </p:txBody>
      </p:sp>
      <p:sp>
        <p:nvSpPr>
          <p:cNvPr id="27" name="Shape 20"/>
          <p:cNvSpPr/>
          <p:nvPr/>
        </p:nvSpPr>
        <p:spPr>
          <a:xfrm>
            <a:off x="4438498" y="2873959"/>
            <a:ext cx="3314700" cy="2476195"/>
          </a:xfrm>
          <a:prstGeom prst="roundRect">
            <a:avLst>
              <a:gd name="adj" fmla="val 1704"/>
            </a:avLst>
          </a:prstGeom>
          <a:solidFill>
            <a:srgbClr val="1E293B"/>
          </a:solidFill>
          <a:ln w="12700">
            <a:solidFill>
              <a:srgbClr val="FFFFFF">
                <a:alpha val="5000"/>
              </a:srgbClr>
            </a:solidFill>
            <a:prstDash val="solid"/>
          </a:ln>
          <a:effectLst>
            <a:outerShdw sx="100000" sy="100000" kx="0" ky="0" algn="bl" rotWithShape="0" blurRad="292100" dist="101600" dir="5400000">
              <a:srgbClr val="000000">
                <a:alpha val="40000"/>
              </a:srgbClr>
            </a:outerShdw>
          </a:effectLst>
        </p:spPr>
      </p:sp>
      <p:sp>
        <p:nvSpPr>
          <p:cNvPr id="28" name="Shape 21"/>
          <p:cNvSpPr/>
          <p:nvPr/>
        </p:nvSpPr>
        <p:spPr>
          <a:xfrm>
            <a:off x="7077456" y="2645359"/>
            <a:ext cx="476402" cy="476402"/>
          </a:xfrm>
          <a:prstGeom prst="roundRect">
            <a:avLst>
              <a:gd name="adj" fmla="val 46065"/>
            </a:avLst>
          </a:prstGeom>
          <a:solidFill>
            <a:srgbClr val="A78BFA"/>
          </a:solidFill>
          <a:ln/>
          <a:effectLst>
            <a:outerShdw sx="100000" sy="100000" kx="0" ky="0" algn="bl" rotWithShape="0" blurRad="101600" dist="38100" dir="5400000">
              <a:srgbClr val="000000">
                <a:alpha val="30000"/>
              </a:srgbClr>
            </a:outerShdw>
          </a:effectLst>
        </p:spPr>
      </p:sp>
      <p:pic>
        <p:nvPicPr>
          <p:cNvPr id="29" name="Image 5" descr="preencoded.png">    </p:cNvPr>
          <p:cNvPicPr>
            <a:picLocks noChangeAspect="1"/>
          </p:cNvPicPr>
          <p:nvPr/>
        </p:nvPicPr>
        <p:blipFill>
          <a:blip r:embed="rId6"/>
          <a:srcRect l="-57" r="-57" t="0" b="0"/>
          <a:stretch/>
        </p:blipFill>
        <p:spPr>
          <a:xfrm>
            <a:off x="7215530" y="2769718"/>
            <a:ext cx="200254" cy="228600"/>
          </a:xfrm>
          <a:prstGeom prst="rect">
            <a:avLst/>
          </a:prstGeom>
        </p:spPr>
      </p:pic>
      <p:sp>
        <p:nvSpPr>
          <p:cNvPr id="30" name="Shape 22"/>
          <p:cNvSpPr/>
          <p:nvPr/>
        </p:nvSpPr>
        <p:spPr>
          <a:xfrm>
            <a:off x="4677156" y="3455518"/>
            <a:ext cx="2838298" cy="9144"/>
          </a:xfrm>
          <a:prstGeom prst="rect">
            <a:avLst/>
          </a:prstGeom>
          <a:solidFill>
            <a:srgbClr val="FFFFFF">
              <a:alpha val="10000"/>
            </a:srgbClr>
          </a:solidFill>
          <a:ln/>
        </p:spPr>
      </p:sp>
      <p:sp>
        <p:nvSpPr>
          <p:cNvPr id="31" name="Text 23"/>
          <p:cNvSpPr txBox="1"/>
          <p:nvPr/>
        </p:nvSpPr>
        <p:spPr>
          <a:xfrm>
            <a:off x="4677156" y="3125419"/>
            <a:ext cx="840334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A78BFA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MID TERM</a:t>
            </a:r>
            <a:endParaRPr lang="en-US" sz="1000" dirty="0"/>
          </a:p>
        </p:txBody>
      </p:sp>
      <p:sp>
        <p:nvSpPr>
          <p:cNvPr id="32" name="Shape 24"/>
          <p:cNvSpPr/>
          <p:nvPr/>
        </p:nvSpPr>
        <p:spPr>
          <a:xfrm>
            <a:off x="6983273" y="3112618"/>
            <a:ext cx="533095" cy="228600"/>
          </a:xfrm>
          <a:prstGeom prst="roundRect">
            <a:avLst>
              <a:gd name="adj" fmla="val 66667"/>
            </a:avLst>
          </a:prstGeom>
          <a:solidFill>
            <a:srgbClr val="FFFFFF">
              <a:alpha val="5000"/>
            </a:srgbClr>
          </a:solidFill>
          <a:ln/>
        </p:spPr>
      </p:sp>
      <p:sp>
        <p:nvSpPr>
          <p:cNvPr id="33" name="Text 25"/>
          <p:cNvSpPr txBox="1"/>
          <p:nvPr/>
        </p:nvSpPr>
        <p:spPr>
          <a:xfrm>
            <a:off x="7060082" y="3131820"/>
            <a:ext cx="472745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1〜2年</a:t>
            </a:r>
            <a:endParaRPr lang="en-US" sz="900" dirty="0"/>
          </a:p>
        </p:txBody>
      </p:sp>
      <p:sp>
        <p:nvSpPr>
          <p:cNvPr id="34" name="Text 26"/>
          <p:cNvSpPr txBox="1"/>
          <p:nvPr/>
        </p:nvSpPr>
        <p:spPr>
          <a:xfrm>
            <a:off x="4677156" y="3543300"/>
            <a:ext cx="451714" cy="4864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Noto Serif JP" pitchFamily="34" charset="0"/>
                <a:ea typeface="Noto Serif JP" pitchFamily="34" charset="-122"/>
                <a:cs typeface="Noto Serif JP" pitchFamily="34" charset="-120"/>
              </a:rPr>
              <a:t>2</a:t>
            </a:r>
            <a:endParaRPr lang="en-US" sz="2600" dirty="0"/>
          </a:p>
        </p:txBody>
      </p:sp>
      <p:sp>
        <p:nvSpPr>
          <p:cNvPr id="35" name="Text 27"/>
          <p:cNvSpPr txBox="1"/>
          <p:nvPr/>
        </p:nvSpPr>
        <p:spPr>
          <a:xfrm>
            <a:off x="4875581" y="3761842"/>
            <a:ext cx="21031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CBD5E1"/>
                </a:solidFill>
                <a:latin typeface="Noto Serif JP" pitchFamily="34" charset="0"/>
                <a:ea typeface="Noto Serif JP" pitchFamily="34" charset="-122"/>
                <a:cs typeface="Noto Serif JP" pitchFamily="34" charset="-120"/>
              </a:rPr>
              <a:t>x</a:t>
            </a:r>
            <a:endParaRPr lang="en-US" sz="1200" dirty="0"/>
          </a:p>
        </p:txBody>
      </p:sp>
      <p:sp>
        <p:nvSpPr>
          <p:cNvPr id="36" name="Text 28"/>
          <p:cNvSpPr txBox="1"/>
          <p:nvPr/>
        </p:nvSpPr>
        <p:spPr>
          <a:xfrm>
            <a:off x="4677156" y="4016959"/>
            <a:ext cx="1343254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E2E8F0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意思決定の高速化</a:t>
            </a:r>
            <a:endParaRPr lang="en-US" sz="1200" dirty="0"/>
          </a:p>
        </p:txBody>
      </p:sp>
      <p:pic>
        <p:nvPicPr>
          <p:cNvPr id="37" name="Image 6" descr="preencoded.png">    </p:cNvPr>
          <p:cNvPicPr>
            <a:picLocks noChangeAspect="1"/>
          </p:cNvPicPr>
          <p:nvPr/>
        </p:nvPicPr>
        <p:blipFill>
          <a:blip r:embed="rId7"/>
          <a:srcRect l="0" r="0" t="0" b="0"/>
          <a:stretch/>
        </p:blipFill>
        <p:spPr>
          <a:xfrm>
            <a:off x="4677156" y="4397350"/>
            <a:ext cx="95098" cy="95098"/>
          </a:xfrm>
          <a:prstGeom prst="rect">
            <a:avLst/>
          </a:prstGeom>
        </p:spPr>
      </p:pic>
      <p:sp>
        <p:nvSpPr>
          <p:cNvPr id="38" name="Text 29"/>
          <p:cNvSpPr txBox="1"/>
          <p:nvPr/>
        </p:nvSpPr>
        <p:spPr>
          <a:xfrm>
            <a:off x="4848149" y="4349801"/>
            <a:ext cx="1650492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新商品開発サイクルの短縮</a:t>
            </a:r>
            <a:endParaRPr lang="en-US" sz="1000" dirty="0"/>
          </a:p>
        </p:txBody>
      </p:sp>
      <p:pic>
        <p:nvPicPr>
          <p:cNvPr id="39" name="Image 7" descr="preencoded.png">    </p:cNvPr>
          <p:cNvPicPr>
            <a:picLocks noChangeAspect="1"/>
          </p:cNvPicPr>
          <p:nvPr/>
        </p:nvPicPr>
        <p:blipFill>
          <a:blip r:embed="rId8"/>
          <a:srcRect l="0" r="0" t="0" b="0"/>
          <a:stretch/>
        </p:blipFill>
        <p:spPr>
          <a:xfrm>
            <a:off x="4677156" y="4636008"/>
            <a:ext cx="95098" cy="95098"/>
          </a:xfrm>
          <a:prstGeom prst="rect">
            <a:avLst/>
          </a:prstGeom>
        </p:spPr>
      </p:pic>
      <p:sp>
        <p:nvSpPr>
          <p:cNvPr id="40" name="Text 30"/>
          <p:cNvSpPr txBox="1"/>
          <p:nvPr/>
        </p:nvSpPr>
        <p:spPr>
          <a:xfrm>
            <a:off x="4848149" y="4588459"/>
            <a:ext cx="2297887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顧客データ分析によるインサイト発見</a:t>
            </a:r>
            <a:endParaRPr lang="en-US" sz="1000" dirty="0"/>
          </a:p>
        </p:txBody>
      </p:sp>
      <p:pic>
        <p:nvPicPr>
          <p:cNvPr id="41" name="Image 8" descr="preencoded.png">    </p:cNvPr>
          <p:cNvPicPr>
            <a:picLocks noChangeAspect="1"/>
          </p:cNvPicPr>
          <p:nvPr/>
        </p:nvPicPr>
        <p:blipFill>
          <a:blip r:embed="rId9"/>
          <a:srcRect l="0" r="0" t="0" b="0"/>
          <a:stretch/>
        </p:blipFill>
        <p:spPr>
          <a:xfrm>
            <a:off x="4677156" y="4874666"/>
            <a:ext cx="95098" cy="95098"/>
          </a:xfrm>
          <a:prstGeom prst="rect">
            <a:avLst/>
          </a:prstGeom>
        </p:spPr>
      </p:pic>
      <p:sp>
        <p:nvSpPr>
          <p:cNvPr id="42" name="Text 31"/>
          <p:cNvSpPr txBox="1"/>
          <p:nvPr/>
        </p:nvSpPr>
        <p:spPr>
          <a:xfrm>
            <a:off x="4848149" y="4827118"/>
            <a:ext cx="2030882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マーケティングコンテンツの量産</a:t>
            </a:r>
            <a:endParaRPr lang="en-US" sz="1000" dirty="0"/>
          </a:p>
        </p:txBody>
      </p:sp>
      <p:sp>
        <p:nvSpPr>
          <p:cNvPr id="43" name="Shape 32"/>
          <p:cNvSpPr/>
          <p:nvPr/>
        </p:nvSpPr>
        <p:spPr>
          <a:xfrm>
            <a:off x="8305495" y="1730959"/>
            <a:ext cx="3314700" cy="2476195"/>
          </a:xfrm>
          <a:prstGeom prst="roundRect">
            <a:avLst>
              <a:gd name="adj" fmla="val 1704"/>
            </a:avLst>
          </a:prstGeom>
          <a:solidFill>
            <a:srgbClr val="1E293B"/>
          </a:solidFill>
          <a:ln w="12700">
            <a:solidFill>
              <a:srgbClr val="FFFFFF">
                <a:alpha val="5000"/>
              </a:srgbClr>
            </a:solidFill>
            <a:prstDash val="solid"/>
          </a:ln>
          <a:effectLst>
            <a:outerShdw sx="100000" sy="100000" kx="0" ky="0" algn="bl" rotWithShape="0" blurRad="292100" dist="101600" dir="5400000">
              <a:srgbClr val="000000">
                <a:alpha val="40000"/>
              </a:srgbClr>
            </a:outerShdw>
          </a:effectLst>
        </p:spPr>
      </p:sp>
      <p:sp>
        <p:nvSpPr>
          <p:cNvPr id="44" name="Shape 33"/>
          <p:cNvSpPr/>
          <p:nvPr/>
        </p:nvSpPr>
        <p:spPr>
          <a:xfrm>
            <a:off x="10944454" y="1502359"/>
            <a:ext cx="476402" cy="476402"/>
          </a:xfrm>
          <a:prstGeom prst="roundRect">
            <a:avLst>
              <a:gd name="adj" fmla="val 46065"/>
            </a:avLst>
          </a:prstGeom>
          <a:solidFill>
            <a:srgbClr val="FCD34D"/>
          </a:solidFill>
          <a:ln/>
          <a:effectLst>
            <a:outerShdw sx="100000" sy="100000" kx="0" ky="0" algn="bl" rotWithShape="0" blurRad="101600" dist="38100" dir="5400000">
              <a:srgbClr val="000000">
                <a:alpha val="30000"/>
              </a:srgbClr>
            </a:outerShdw>
          </a:effectLst>
        </p:spPr>
      </p:sp>
      <p:pic>
        <p:nvPicPr>
          <p:cNvPr id="45" name="Image 9" descr="preencoded.png">    </p:cNvPr>
          <p:cNvPicPr>
            <a:picLocks noChangeAspect="1"/>
          </p:cNvPicPr>
          <p:nvPr/>
        </p:nvPicPr>
        <p:blipFill>
          <a:blip r:embed="rId10"/>
          <a:srcRect l="0" r="0" t="0" b="0"/>
          <a:stretch/>
        </p:blipFill>
        <p:spPr>
          <a:xfrm>
            <a:off x="11067898" y="1626718"/>
            <a:ext cx="228600" cy="228600"/>
          </a:xfrm>
          <a:prstGeom prst="rect">
            <a:avLst/>
          </a:prstGeom>
        </p:spPr>
      </p:pic>
      <p:sp>
        <p:nvSpPr>
          <p:cNvPr id="46" name="Shape 34"/>
          <p:cNvSpPr/>
          <p:nvPr/>
        </p:nvSpPr>
        <p:spPr>
          <a:xfrm>
            <a:off x="8544154" y="2312518"/>
            <a:ext cx="2838298" cy="9144"/>
          </a:xfrm>
          <a:prstGeom prst="rect">
            <a:avLst/>
          </a:prstGeom>
          <a:solidFill>
            <a:srgbClr val="FFFFFF">
              <a:alpha val="10000"/>
            </a:srgbClr>
          </a:solidFill>
          <a:ln/>
        </p:spPr>
      </p:sp>
      <p:sp>
        <p:nvSpPr>
          <p:cNvPr id="47" name="Text 35"/>
          <p:cNvSpPr txBox="1"/>
          <p:nvPr/>
        </p:nvSpPr>
        <p:spPr>
          <a:xfrm>
            <a:off x="8544154" y="1982419"/>
            <a:ext cx="964692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FCD34D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LONG TERM</a:t>
            </a:r>
            <a:endParaRPr lang="en-US" sz="1000" dirty="0"/>
          </a:p>
        </p:txBody>
      </p:sp>
      <p:sp>
        <p:nvSpPr>
          <p:cNvPr id="48" name="Shape 36"/>
          <p:cNvSpPr/>
          <p:nvPr/>
        </p:nvSpPr>
        <p:spPr>
          <a:xfrm>
            <a:off x="10918850" y="1969618"/>
            <a:ext cx="466344" cy="228600"/>
          </a:xfrm>
          <a:prstGeom prst="roundRect">
            <a:avLst>
              <a:gd name="adj" fmla="val 66667"/>
            </a:avLst>
          </a:prstGeom>
          <a:solidFill>
            <a:srgbClr val="FFFFFF">
              <a:alpha val="5000"/>
            </a:srgbClr>
          </a:solidFill>
          <a:ln/>
        </p:spPr>
      </p:sp>
      <p:sp>
        <p:nvSpPr>
          <p:cNvPr id="49" name="Text 37"/>
          <p:cNvSpPr txBox="1"/>
          <p:nvPr/>
        </p:nvSpPr>
        <p:spPr>
          <a:xfrm>
            <a:off x="10994746" y="1988820"/>
            <a:ext cx="405994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3年〜</a:t>
            </a:r>
            <a:endParaRPr lang="en-US" sz="900" dirty="0"/>
          </a:p>
        </p:txBody>
      </p:sp>
      <p:sp>
        <p:nvSpPr>
          <p:cNvPr id="50" name="Text 38"/>
          <p:cNvSpPr txBox="1"/>
          <p:nvPr/>
        </p:nvSpPr>
        <p:spPr>
          <a:xfrm>
            <a:off x="8544154" y="2400300"/>
            <a:ext cx="1109167" cy="4864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Noto Serif JP" pitchFamily="34" charset="0"/>
                <a:ea typeface="Noto Serif JP" pitchFamily="34" charset="-122"/>
                <a:cs typeface="Noto Serif JP" pitchFamily="34" charset="-120"/>
              </a:rPr>
              <a:t>NEW</a:t>
            </a:r>
            <a:endParaRPr lang="en-US" sz="2600" dirty="0"/>
          </a:p>
        </p:txBody>
      </p:sp>
      <p:sp>
        <p:nvSpPr>
          <p:cNvPr id="51" name="Text 39"/>
          <p:cNvSpPr txBox="1"/>
          <p:nvPr/>
        </p:nvSpPr>
        <p:spPr>
          <a:xfrm>
            <a:off x="9400946" y="2618842"/>
            <a:ext cx="35295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CBD5E1"/>
                </a:solidFill>
                <a:latin typeface="Noto Serif JP" pitchFamily="34" charset="0"/>
                <a:ea typeface="Noto Serif JP" pitchFamily="34" charset="-122"/>
                <a:cs typeface="Noto Serif JP" pitchFamily="34" charset="-120"/>
              </a:rPr>
              <a:t>Biz</a:t>
            </a:r>
            <a:endParaRPr lang="en-US" sz="1200" dirty="0"/>
          </a:p>
        </p:txBody>
      </p:sp>
      <p:sp>
        <p:nvSpPr>
          <p:cNvPr id="52" name="Text 40"/>
          <p:cNvSpPr txBox="1"/>
          <p:nvPr/>
        </p:nvSpPr>
        <p:spPr>
          <a:xfrm>
            <a:off x="8544154" y="2873959"/>
            <a:ext cx="149595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E2E8F0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ビジネスモデル変革</a:t>
            </a:r>
            <a:endParaRPr lang="en-US" sz="1200" dirty="0"/>
          </a:p>
        </p:txBody>
      </p:sp>
      <p:pic>
        <p:nvPicPr>
          <p:cNvPr id="53" name="Image 10" descr="preencoded.png">    </p:cNvPr>
          <p:cNvPicPr>
            <a:picLocks noChangeAspect="1"/>
          </p:cNvPicPr>
          <p:nvPr/>
        </p:nvPicPr>
        <p:blipFill>
          <a:blip r:embed="rId11"/>
          <a:srcRect l="0" r="0" t="0" b="0"/>
          <a:stretch/>
        </p:blipFill>
        <p:spPr>
          <a:xfrm>
            <a:off x="8544154" y="3254350"/>
            <a:ext cx="95098" cy="95098"/>
          </a:xfrm>
          <a:prstGeom prst="rect">
            <a:avLst/>
          </a:prstGeom>
        </p:spPr>
      </p:pic>
      <p:sp>
        <p:nvSpPr>
          <p:cNvPr id="54" name="Text 41"/>
          <p:cNvSpPr txBox="1"/>
          <p:nvPr/>
        </p:nvSpPr>
        <p:spPr>
          <a:xfrm>
            <a:off x="8715146" y="3206801"/>
            <a:ext cx="1897380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AIを活用した新サービスの創出</a:t>
            </a:r>
            <a:endParaRPr lang="en-US" sz="1000" dirty="0"/>
          </a:p>
        </p:txBody>
      </p:sp>
      <p:pic>
        <p:nvPicPr>
          <p:cNvPr id="55" name="Image 11" descr="preencoded.png">    </p:cNvPr>
          <p:cNvPicPr>
            <a:picLocks noChangeAspect="1"/>
          </p:cNvPicPr>
          <p:nvPr/>
        </p:nvPicPr>
        <p:blipFill>
          <a:blip r:embed="rId12"/>
          <a:srcRect l="0" r="0" t="0" b="0"/>
          <a:stretch/>
        </p:blipFill>
        <p:spPr>
          <a:xfrm>
            <a:off x="8544154" y="3493008"/>
            <a:ext cx="95098" cy="95098"/>
          </a:xfrm>
          <a:prstGeom prst="rect">
            <a:avLst/>
          </a:prstGeom>
        </p:spPr>
      </p:pic>
      <p:sp>
        <p:nvSpPr>
          <p:cNvPr id="56" name="Text 42"/>
          <p:cNvSpPr txBox="1"/>
          <p:nvPr/>
        </p:nvSpPr>
        <p:spPr>
          <a:xfrm>
            <a:off x="8715146" y="3445459"/>
            <a:ext cx="2297887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パーソナライズされた顧客体験の提供</a:t>
            </a:r>
            <a:endParaRPr lang="en-US" sz="1000" dirty="0"/>
          </a:p>
        </p:txBody>
      </p:sp>
      <p:pic>
        <p:nvPicPr>
          <p:cNvPr id="57" name="Image 12" descr="preencoded.png">    </p:cNvPr>
          <p:cNvPicPr>
            <a:picLocks noChangeAspect="1"/>
          </p:cNvPicPr>
          <p:nvPr/>
        </p:nvPicPr>
        <p:blipFill>
          <a:blip r:embed="rId13"/>
          <a:srcRect l="0" r="0" t="0" b="0"/>
          <a:stretch/>
        </p:blipFill>
        <p:spPr>
          <a:xfrm>
            <a:off x="8544154" y="3731666"/>
            <a:ext cx="95098" cy="95098"/>
          </a:xfrm>
          <a:prstGeom prst="rect">
            <a:avLst/>
          </a:prstGeom>
        </p:spPr>
      </p:pic>
      <p:sp>
        <p:nvSpPr>
          <p:cNvPr id="58" name="Text 43"/>
          <p:cNvSpPr txBox="1"/>
          <p:nvPr/>
        </p:nvSpPr>
        <p:spPr>
          <a:xfrm>
            <a:off x="8715146" y="3684118"/>
            <a:ext cx="1916582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グローバル市場への迅速な展開</a:t>
            </a:r>
            <a:endParaRPr lang="en-US" sz="1000" dirty="0"/>
          </a:p>
        </p:txBody>
      </p:sp>
      <p:sp>
        <p:nvSpPr>
          <p:cNvPr id="59" name="Shape 44"/>
          <p:cNvSpPr/>
          <p:nvPr/>
        </p:nvSpPr>
        <p:spPr>
          <a:xfrm>
            <a:off x="571500" y="842162"/>
            <a:ext cx="9915754" cy="609905"/>
          </a:xfrm>
          <a:prstGeom prst="rect">
            <a:avLst/>
          </a:prstGeom>
          <a:solidFill>
            <a:srgbClr val="1E293B">
              <a:alpha val="80000"/>
            </a:srgbClr>
          </a:solidFill>
          <a:ln/>
        </p:spPr>
      </p:sp>
      <p:sp>
        <p:nvSpPr>
          <p:cNvPr id="60" name="Shape 45"/>
          <p:cNvSpPr/>
          <p:nvPr/>
        </p:nvSpPr>
        <p:spPr>
          <a:xfrm>
            <a:off x="571500" y="842162"/>
            <a:ext cx="38405" cy="609905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61" name="Text 46"/>
          <p:cNvSpPr txBox="1"/>
          <p:nvPr/>
        </p:nvSpPr>
        <p:spPr>
          <a:xfrm>
            <a:off x="838505" y="984809"/>
            <a:ext cx="9581083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dirty="0">
                <a:solidFill>
                  <a:srgbClr val="E2E8F0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生成AIへの投資は「コスト」ではない。 中長期的な「競争優位」を築くための戦略的投資である。</a:t>
            </a:r>
            <a:endParaRPr lang="en-US" sz="1600" dirty="0"/>
          </a:p>
        </p:txBody>
      </p:sp>
      <p:sp>
        <p:nvSpPr>
          <p:cNvPr id="62" name="Text 47"/>
          <p:cNvSpPr txBox="1"/>
          <p:nvPr/>
        </p:nvSpPr>
        <p:spPr>
          <a:xfrm>
            <a:off x="571500" y="7151522"/>
            <a:ext cx="2886761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475569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出典：McKinsey、PwC等の調査レポートに基づく推計</a:t>
            </a:r>
            <a:endParaRPr lang="en-US" sz="900" dirty="0"/>
          </a:p>
        </p:txBody>
      </p:sp>
      <p:sp>
        <p:nvSpPr>
          <p:cNvPr id="63" name="Text 48"/>
          <p:cNvSpPr txBox="1"/>
          <p:nvPr/>
        </p:nvSpPr>
        <p:spPr>
          <a:xfrm>
            <a:off x="11270894" y="7151522"/>
            <a:ext cx="438912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475569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13 / 14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0"/>
            <a:ext cx="12191695" cy="3810305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5" name="Shape 3"/>
          <p:cNvSpPr/>
          <p:nvPr/>
        </p:nvSpPr>
        <p:spPr>
          <a:xfrm>
            <a:off x="0" y="3810305"/>
            <a:ext cx="12191695" cy="3047695"/>
          </a:xfrm>
          <a:prstGeom prst="rect">
            <a:avLst/>
          </a:prstGeom>
          <a:solidFill>
            <a:srgbClr val="1E293B"/>
          </a:solidFill>
          <a:ln/>
        </p:spPr>
      </p:sp>
      <p:sp>
        <p:nvSpPr>
          <p:cNvPr id="6" name="Shape 4"/>
          <p:cNvSpPr/>
          <p:nvPr/>
        </p:nvSpPr>
        <p:spPr>
          <a:xfrm>
            <a:off x="2286000" y="2095805"/>
            <a:ext cx="7619695" cy="4762195"/>
          </a:xfrm>
          <a:prstGeom prst="roundRect">
            <a:avLst>
              <a:gd name="adj" fmla="val 9601"/>
            </a:avLst>
          </a:prstGeom>
          <a:solidFill>
            <a:srgbClr val="C5A059">
              <a:alpha val="15000"/>
            </a:srgbClr>
          </a:solidFill>
          <a:ln/>
        </p:spPr>
      </p:sp>
      <p:sp>
        <p:nvSpPr>
          <p:cNvPr id="7" name="Shape 5"/>
          <p:cNvSpPr/>
          <p:nvPr/>
        </p:nvSpPr>
        <p:spPr>
          <a:xfrm>
            <a:off x="0" y="3810305"/>
            <a:ext cx="12191695" cy="19202"/>
          </a:xfrm>
          <a:prstGeom prst="rect">
            <a:avLst/>
          </a:prstGeom>
          <a:solidFill>
            <a:srgbClr val="C5A059">
              <a:alpha val="50000"/>
            </a:srgbClr>
          </a:solidFill>
          <a:ln/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>
            <a:alphaModFix amt="5000"/>
          </a:blip>
          <a:srcRect l="0" r="0" t="0" b="0"/>
          <a:stretch/>
        </p:blipFill>
        <p:spPr>
          <a:xfrm>
            <a:off x="3238805" y="571500"/>
            <a:ext cx="5715000" cy="5715000"/>
          </a:xfrm>
          <a:prstGeom prst="rect">
            <a:avLst/>
          </a:prstGeom>
        </p:spPr>
      </p:pic>
      <p:sp>
        <p:nvSpPr>
          <p:cNvPr id="9" name="Shape 6"/>
          <p:cNvSpPr/>
          <p:nvPr/>
        </p:nvSpPr>
        <p:spPr>
          <a:xfrm>
            <a:off x="1333195" y="2567635"/>
            <a:ext cx="2991002" cy="1848002"/>
          </a:xfrm>
          <a:prstGeom prst="roundRect">
            <a:avLst>
              <a:gd name="adj" fmla="val 3061"/>
            </a:avLst>
          </a:prstGeom>
          <a:solidFill>
            <a:srgbClr val="1E293B">
              <a:alpha val="70000"/>
            </a:srgbClr>
          </a:solidFill>
          <a:ln w="12700">
            <a:solidFill>
              <a:srgbClr val="FFFFFF">
                <a:alpha val="10000"/>
              </a:srgbClr>
            </a:solidFill>
            <a:prstDash val="solid"/>
          </a:ln>
          <a:effectLst>
            <a:outerShdw sx="100000" sy="100000" kx="0" ky="0" algn="bl" rotWithShape="0" blurRad="292100" dist="101600" dir="5400000">
              <a:srgbClr val="000000">
                <a:alpha val="30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2587752" y="2806294"/>
            <a:ext cx="476402" cy="476402"/>
          </a:xfrm>
          <a:prstGeom prst="ellipse">
            <a:avLst/>
          </a:prstGeom>
          <a:solidFill>
            <a:srgbClr val="FFFFFF">
              <a:alpha val="5000"/>
            </a:srgbClr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rcRect l="-50" r="-50" t="0" b="0"/>
          <a:stretch/>
        </p:blipFill>
        <p:spPr>
          <a:xfrm>
            <a:off x="2654503" y="2892247"/>
            <a:ext cx="342900" cy="304495"/>
          </a:xfrm>
          <a:prstGeom prst="rect">
            <a:avLst/>
          </a:prstGeom>
        </p:spPr>
      </p:pic>
      <p:sp>
        <p:nvSpPr>
          <p:cNvPr id="12" name="Shape 8"/>
          <p:cNvSpPr/>
          <p:nvPr/>
        </p:nvSpPr>
        <p:spPr>
          <a:xfrm>
            <a:off x="4604004" y="2567635"/>
            <a:ext cx="2991002" cy="1848002"/>
          </a:xfrm>
          <a:prstGeom prst="roundRect">
            <a:avLst>
              <a:gd name="adj" fmla="val 3061"/>
            </a:avLst>
          </a:prstGeom>
          <a:solidFill>
            <a:srgbClr val="1E293B">
              <a:alpha val="70000"/>
            </a:srgbClr>
          </a:solidFill>
          <a:ln w="12700">
            <a:solidFill>
              <a:srgbClr val="FFFFFF">
                <a:alpha val="10000"/>
              </a:srgbClr>
            </a:solidFill>
            <a:prstDash val="solid"/>
          </a:ln>
          <a:effectLst>
            <a:outerShdw sx="100000" sy="100000" kx="0" ky="0" algn="bl" rotWithShape="0" blurRad="292100" dist="101600" dir="5400000">
              <a:srgbClr val="000000">
                <a:alpha val="30000"/>
              </a:srgbClr>
            </a:outerShdw>
          </a:effectLst>
        </p:spPr>
      </p:sp>
      <p:sp>
        <p:nvSpPr>
          <p:cNvPr id="13" name="Shape 9"/>
          <p:cNvSpPr/>
          <p:nvPr/>
        </p:nvSpPr>
        <p:spPr>
          <a:xfrm>
            <a:off x="5857646" y="2806294"/>
            <a:ext cx="476402" cy="476402"/>
          </a:xfrm>
          <a:prstGeom prst="ellipse">
            <a:avLst/>
          </a:prstGeom>
          <a:solidFill>
            <a:srgbClr val="FFFFFF">
              <a:alpha val="5000"/>
            </a:srgbClr>
          </a:solidFill>
          <a:ln/>
        </p:spPr>
      </p:sp>
      <p:pic>
        <p:nvPicPr>
          <p:cNvPr id="14" name="Image 2" descr="preencoded.png">    </p:cNvPr>
          <p:cNvPicPr>
            <a:picLocks noChangeAspect="1"/>
          </p:cNvPicPr>
          <p:nvPr/>
        </p:nvPicPr>
        <p:blipFill>
          <a:blip r:embed="rId3"/>
          <a:srcRect l="0" r="0" t="0" b="0"/>
          <a:stretch/>
        </p:blipFill>
        <p:spPr>
          <a:xfrm>
            <a:off x="5943600" y="2892247"/>
            <a:ext cx="304495" cy="304495"/>
          </a:xfrm>
          <a:prstGeom prst="rect">
            <a:avLst/>
          </a:prstGeom>
        </p:spPr>
      </p:pic>
      <p:sp>
        <p:nvSpPr>
          <p:cNvPr id="15" name="Shape 10"/>
          <p:cNvSpPr/>
          <p:nvPr/>
        </p:nvSpPr>
        <p:spPr>
          <a:xfrm>
            <a:off x="7873898" y="2567635"/>
            <a:ext cx="2991002" cy="1848002"/>
          </a:xfrm>
          <a:prstGeom prst="roundRect">
            <a:avLst>
              <a:gd name="adj" fmla="val 3061"/>
            </a:avLst>
          </a:prstGeom>
          <a:solidFill>
            <a:srgbClr val="1E293B">
              <a:alpha val="70000"/>
            </a:srgbClr>
          </a:solidFill>
          <a:ln w="12700">
            <a:solidFill>
              <a:srgbClr val="FFFFFF">
                <a:alpha val="10000"/>
              </a:srgbClr>
            </a:solidFill>
            <a:prstDash val="solid"/>
          </a:ln>
          <a:effectLst>
            <a:outerShdw sx="100000" sy="100000" kx="0" ky="0" algn="bl" rotWithShape="0" blurRad="292100" dist="101600" dir="5400000">
              <a:srgbClr val="000000">
                <a:alpha val="30000"/>
              </a:srgbClr>
            </a:outerShdw>
          </a:effectLst>
        </p:spPr>
      </p:sp>
      <p:sp>
        <p:nvSpPr>
          <p:cNvPr id="16" name="Shape 11"/>
          <p:cNvSpPr/>
          <p:nvPr/>
        </p:nvSpPr>
        <p:spPr>
          <a:xfrm>
            <a:off x="9127541" y="2806294"/>
            <a:ext cx="476402" cy="476402"/>
          </a:xfrm>
          <a:prstGeom prst="ellipse">
            <a:avLst/>
          </a:prstGeom>
          <a:solidFill>
            <a:srgbClr val="FFFFFF">
              <a:alpha val="5000"/>
            </a:srgbClr>
          </a:solidFill>
          <a:ln/>
        </p:spPr>
      </p:sp>
      <p:pic>
        <p:nvPicPr>
          <p:cNvPr id="17" name="Image 3" descr="preencoded.png">    </p:cNvPr>
          <p:cNvPicPr>
            <a:picLocks noChangeAspect="1"/>
          </p:cNvPicPr>
          <p:nvPr/>
        </p:nvPicPr>
        <p:blipFill>
          <a:blip r:embed="rId4"/>
          <a:srcRect l="-90" r="-90" t="0" b="0"/>
          <a:stretch/>
        </p:blipFill>
        <p:spPr>
          <a:xfrm>
            <a:off x="9176004" y="2892247"/>
            <a:ext cx="381305" cy="304495"/>
          </a:xfrm>
          <a:prstGeom prst="rect">
            <a:avLst/>
          </a:prstGeom>
        </p:spPr>
      </p:pic>
      <p:sp>
        <p:nvSpPr>
          <p:cNvPr id="18" name="Shape 12"/>
          <p:cNvSpPr/>
          <p:nvPr/>
        </p:nvSpPr>
        <p:spPr>
          <a:xfrm>
            <a:off x="3659429" y="5813755"/>
            <a:ext cx="4876495" cy="666598"/>
          </a:xfrm>
          <a:prstGeom prst="roundRect">
            <a:avLst>
              <a:gd name="adj" fmla="val 97982"/>
            </a:avLst>
          </a:prstGeom>
          <a:solidFill>
            <a:srgbClr val="C5A059"/>
          </a:solidFill>
          <a:ln w="25400">
            <a:solidFill>
              <a:srgbClr val="FCD34D"/>
            </a:solidFill>
            <a:prstDash val="solid"/>
          </a:ln>
          <a:effectLst>
            <a:outerShdw sx="100000" sy="100000" kx="0" ky="0" algn="bl" rotWithShape="0" blurRad="190500" dist="12700" dir="16200000">
              <a:srgbClr val="c5a059">
                <a:alpha val="40000"/>
              </a:srgbClr>
            </a:outerShdw>
          </a:effectLst>
        </p:spPr>
      </p:sp>
      <p:pic>
        <p:nvPicPr>
          <p:cNvPr id="19" name="Image 4" descr="preencoded.png">    </p:cNvPr>
          <p:cNvPicPr>
            <a:picLocks noChangeAspect="1"/>
          </p:cNvPicPr>
          <p:nvPr/>
        </p:nvPicPr>
        <p:blipFill>
          <a:blip r:embed="rId5"/>
          <a:srcRect l="0" r="0" t="0" b="0"/>
          <a:stretch/>
        </p:blipFill>
        <p:spPr>
          <a:xfrm>
            <a:off x="4135831" y="6055157"/>
            <a:ext cx="181051" cy="181051"/>
          </a:xfrm>
          <a:prstGeom prst="rect">
            <a:avLst/>
          </a:prstGeom>
        </p:spPr>
      </p:pic>
      <p:sp>
        <p:nvSpPr>
          <p:cNvPr id="20" name="Text 13"/>
          <p:cNvSpPr txBox="1"/>
          <p:nvPr/>
        </p:nvSpPr>
        <p:spPr>
          <a:xfrm>
            <a:off x="4431182" y="5985662"/>
            <a:ext cx="3789274" cy="3246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0F172A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パイロット企画の立ち上げを本日承認</a:t>
            </a:r>
            <a:endParaRPr lang="en-US" sz="1600" dirty="0"/>
          </a:p>
        </p:txBody>
      </p:sp>
      <p:sp>
        <p:nvSpPr>
          <p:cNvPr id="21" name="Text 14"/>
          <p:cNvSpPr txBox="1"/>
          <p:nvPr/>
        </p:nvSpPr>
        <p:spPr>
          <a:xfrm>
            <a:off x="5430622" y="381305"/>
            <a:ext cx="1471270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94A3B8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CONCLUSION</a:t>
            </a:r>
            <a:endParaRPr lang="en-US" sz="1400" dirty="0"/>
          </a:p>
        </p:txBody>
      </p:sp>
      <p:sp>
        <p:nvSpPr>
          <p:cNvPr id="22" name="Text 15"/>
          <p:cNvSpPr txBox="1"/>
          <p:nvPr/>
        </p:nvSpPr>
        <p:spPr>
          <a:xfrm>
            <a:off x="790042" y="769925"/>
            <a:ext cx="10963656" cy="12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Noto Serif JP" pitchFamily="34" charset="0"/>
                <a:ea typeface="Noto Serif JP" pitchFamily="34" charset="-122"/>
                <a:cs typeface="Noto Serif JP" pitchFamily="34" charset="-120"/>
              </a:rPr>
              <a:t>羅針盤は、もうあなたの手の中にある。 さあ、第一歩を。</a:t>
            </a:r>
            <a:endParaRPr lang="en-US" sz="3600" dirty="0"/>
          </a:p>
        </p:txBody>
      </p:sp>
      <p:sp>
        <p:nvSpPr>
          <p:cNvPr id="23" name="Text 16"/>
          <p:cNvSpPr txBox="1"/>
          <p:nvPr/>
        </p:nvSpPr>
        <p:spPr>
          <a:xfrm>
            <a:off x="2073859" y="3434486"/>
            <a:ext cx="1631290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生成AIで航路を拓く</a:t>
            </a:r>
            <a:endParaRPr lang="en-US" sz="1300" dirty="0"/>
          </a:p>
        </p:txBody>
      </p:sp>
      <p:sp>
        <p:nvSpPr>
          <p:cNvPr id="24" name="Text 17"/>
          <p:cNvSpPr txBox="1"/>
          <p:nvPr/>
        </p:nvSpPr>
        <p:spPr>
          <a:xfrm>
            <a:off x="1594714" y="3762756"/>
            <a:ext cx="2570378" cy="40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CBD5E1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新たな価値創造へ向かう船に乗り、グローバル市場で再び輝く未来へ。</a:t>
            </a:r>
            <a:endParaRPr lang="en-US" sz="1000" dirty="0"/>
          </a:p>
        </p:txBody>
      </p:sp>
      <p:sp>
        <p:nvSpPr>
          <p:cNvPr id="25" name="Text 18"/>
          <p:cNvSpPr txBox="1"/>
          <p:nvPr/>
        </p:nvSpPr>
        <p:spPr>
          <a:xfrm>
            <a:off x="5425135" y="3434486"/>
            <a:ext cx="1469441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現状維持のリスク</a:t>
            </a:r>
            <a:endParaRPr lang="en-US" sz="1300" dirty="0"/>
          </a:p>
        </p:txBody>
      </p:sp>
      <p:sp>
        <p:nvSpPr>
          <p:cNvPr id="26" name="Text 19"/>
          <p:cNvSpPr txBox="1"/>
          <p:nvPr/>
        </p:nvSpPr>
        <p:spPr>
          <a:xfrm>
            <a:off x="4861865" y="3762756"/>
            <a:ext cx="2579522" cy="40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CBD5E1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変化を恐れ、競争力を失いながら静かに座礁していく未来を回避する。</a:t>
            </a:r>
            <a:endParaRPr lang="en-US" sz="1000" dirty="0"/>
          </a:p>
        </p:txBody>
      </p:sp>
      <p:sp>
        <p:nvSpPr>
          <p:cNvPr id="27" name="Text 20"/>
          <p:cNvSpPr txBox="1"/>
          <p:nvPr/>
        </p:nvSpPr>
        <p:spPr>
          <a:xfrm>
            <a:off x="9030614" y="3434486"/>
            <a:ext cx="802843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次の一手</a:t>
            </a:r>
            <a:endParaRPr lang="en-US" sz="1300" dirty="0"/>
          </a:p>
        </p:txBody>
      </p:sp>
      <p:sp>
        <p:nvSpPr>
          <p:cNvPr id="28" name="Text 21"/>
          <p:cNvSpPr txBox="1"/>
          <p:nvPr/>
        </p:nvSpPr>
        <p:spPr>
          <a:xfrm>
            <a:off x="8131759" y="3762756"/>
            <a:ext cx="2579522" cy="40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CBD5E1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まずは経営層自らが触れ、小さな成功事例（スモールスタート）を作る。</a:t>
            </a:r>
            <a:endParaRPr lang="en-US" sz="1000" dirty="0"/>
          </a:p>
        </p:txBody>
      </p:sp>
      <p:sp>
        <p:nvSpPr>
          <p:cNvPr id="29" name="Text 22"/>
          <p:cNvSpPr txBox="1"/>
          <p:nvPr/>
        </p:nvSpPr>
        <p:spPr>
          <a:xfrm>
            <a:off x="5230368" y="5493715"/>
            <a:ext cx="1837030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ACTION FOR TOMORROW</a:t>
            </a:r>
            <a:endParaRPr lang="en-US" sz="1000" dirty="0"/>
          </a:p>
        </p:txBody>
      </p:sp>
      <p:sp>
        <p:nvSpPr>
          <p:cNvPr id="30" name="Text 23"/>
          <p:cNvSpPr txBox="1"/>
          <p:nvPr/>
        </p:nvSpPr>
        <p:spPr>
          <a:xfrm>
            <a:off x="11270894" y="6486754"/>
            <a:ext cx="438912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14 / 14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4" name="Text 2"/>
          <p:cNvSpPr txBox="1"/>
          <p:nvPr/>
        </p:nvSpPr>
        <p:spPr>
          <a:xfrm>
            <a:off x="571500" y="6495898"/>
            <a:ext cx="3610051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475569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出典：総務省「令和7年版情報通信白書」、IMD世界競争力ランキング</a:t>
            </a:r>
            <a:endParaRPr lang="en-US" sz="900" dirty="0"/>
          </a:p>
        </p:txBody>
      </p:sp>
      <p:sp>
        <p:nvSpPr>
          <p:cNvPr id="5" name="Text 3"/>
          <p:cNvSpPr txBox="1"/>
          <p:nvPr/>
        </p:nvSpPr>
        <p:spPr>
          <a:xfrm>
            <a:off x="11333988" y="6495898"/>
            <a:ext cx="381305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475569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2 / 14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571500" y="500177"/>
            <a:ext cx="57607" cy="371246"/>
          </a:xfrm>
          <a:prstGeom prst="rect">
            <a:avLst/>
          </a:prstGeom>
          <a:solidFill>
            <a:srgbClr val="C5A059"/>
          </a:solidFill>
          <a:ln/>
        </p:spPr>
      </p:sp>
      <p:sp>
        <p:nvSpPr>
          <p:cNvPr id="7" name="Text 5"/>
          <p:cNvSpPr txBox="1"/>
          <p:nvPr/>
        </p:nvSpPr>
        <p:spPr>
          <a:xfrm>
            <a:off x="819302" y="461772"/>
            <a:ext cx="8296351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Noto Serif JP" pitchFamily="34" charset="0"/>
                <a:ea typeface="Noto Serif JP" pitchFamily="34" charset="-122"/>
                <a:cs typeface="Noto Serif JP" pitchFamily="34" charset="-120"/>
              </a:rPr>
              <a:t>日本企業を蝕む三重苦：労働力不足・競争力低下・DX遅れ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571500" y="1246327"/>
            <a:ext cx="4419295" cy="1772107"/>
          </a:xfrm>
          <a:prstGeom prst="roundRect">
            <a:avLst>
              <a:gd name="adj" fmla="val 2219"/>
            </a:avLst>
          </a:prstGeom>
          <a:solidFill>
            <a:srgbClr val="C5A059">
              <a:alpha val="10000"/>
            </a:srgbClr>
          </a:solidFill>
          <a:ln w="12700">
            <a:solidFill>
              <a:srgbClr val="C5A059">
                <a:alpha val="3000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71500" y="3322930"/>
            <a:ext cx="381305" cy="381305"/>
          </a:xfrm>
          <a:prstGeom prst="ellipse">
            <a:avLst/>
          </a:prstGeom>
          <a:solidFill>
            <a:srgbClr val="1E293B"/>
          </a:solidFill>
          <a:ln w="12700">
            <a:solidFill>
              <a:srgbClr val="EF4444"/>
            </a:solidFill>
            <a:prstDash val="solid"/>
          </a:ln>
        </p:spPr>
      </p:sp>
      <p:pic>
        <p:nvPicPr>
          <p:cNvPr id="10" name="Image 0" descr="preencoded.png">    </p:cNvPr>
          <p:cNvPicPr>
            <a:picLocks noChangeAspect="1"/>
          </p:cNvPicPr>
          <p:nvPr/>
        </p:nvPicPr>
        <p:blipFill>
          <a:blip r:embed="rId1"/>
          <a:srcRect l="-505" r="-505" t="0" b="0"/>
          <a:stretch/>
        </p:blipFill>
        <p:spPr>
          <a:xfrm>
            <a:off x="647395" y="3422599"/>
            <a:ext cx="228600" cy="181051"/>
          </a:xfrm>
          <a:prstGeom prst="rect">
            <a:avLst/>
          </a:prstGeom>
        </p:spPr>
      </p:pic>
      <p:sp>
        <p:nvSpPr>
          <p:cNvPr id="11" name="Shape 8"/>
          <p:cNvSpPr/>
          <p:nvPr/>
        </p:nvSpPr>
        <p:spPr>
          <a:xfrm>
            <a:off x="571500" y="4297680"/>
            <a:ext cx="381305" cy="381305"/>
          </a:xfrm>
          <a:prstGeom prst="ellipse">
            <a:avLst/>
          </a:prstGeom>
          <a:solidFill>
            <a:srgbClr val="1E293B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12" name="Shape 9"/>
          <p:cNvSpPr/>
          <p:nvPr/>
        </p:nvSpPr>
        <p:spPr>
          <a:xfrm>
            <a:off x="571500" y="5273345"/>
            <a:ext cx="381305" cy="381305"/>
          </a:xfrm>
          <a:prstGeom prst="ellipse">
            <a:avLst/>
          </a:prstGeom>
          <a:solidFill>
            <a:srgbClr val="1E293B"/>
          </a:solidFill>
          <a:ln w="12700">
            <a:solidFill>
              <a:srgbClr val="EF4444"/>
            </a:solidFill>
            <a:prstDash val="solid"/>
          </a:ln>
        </p:spPr>
      </p:sp>
      <p:pic>
        <p:nvPicPr>
          <p:cNvPr id="13" name="Image 1" descr="preencoded.png">    </p:cNvPr>
          <p:cNvPicPr>
            <a:picLocks noChangeAspect="1"/>
          </p:cNvPicPr>
          <p:nvPr/>
        </p:nvPicPr>
        <p:blipFill>
          <a:blip r:embed="rId2"/>
          <a:srcRect l="-505" r="-505" t="0" b="0"/>
          <a:stretch/>
        </p:blipFill>
        <p:spPr>
          <a:xfrm>
            <a:off x="647395" y="5373014"/>
            <a:ext cx="228600" cy="181051"/>
          </a:xfrm>
          <a:prstGeom prst="rect">
            <a:avLst/>
          </a:prstGeom>
        </p:spPr>
      </p:pic>
      <p:sp>
        <p:nvSpPr>
          <p:cNvPr id="14" name="Text 10"/>
          <p:cNvSpPr txBox="1"/>
          <p:nvPr/>
        </p:nvSpPr>
        <p:spPr>
          <a:xfrm>
            <a:off x="809244" y="1484986"/>
            <a:ext cx="1116482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C5A059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KEY MESSAGE</a:t>
            </a:r>
            <a:endParaRPr lang="en-US" sz="1000" dirty="0"/>
          </a:p>
        </p:txBody>
      </p:sp>
      <p:sp>
        <p:nvSpPr>
          <p:cNvPr id="15" name="Text 11"/>
          <p:cNvSpPr txBox="1"/>
          <p:nvPr/>
        </p:nvSpPr>
        <p:spPr>
          <a:xfrm>
            <a:off x="809244" y="1745590"/>
            <a:ext cx="3097987" cy="3529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現状維持は最大のリスク。</a:t>
            </a:r>
            <a:endParaRPr lang="en-US" sz="1900" dirty="0"/>
          </a:p>
        </p:txBody>
      </p:sp>
      <p:sp>
        <p:nvSpPr>
          <p:cNvPr id="16" name="Text 12"/>
          <p:cNvSpPr txBox="1"/>
          <p:nvPr/>
        </p:nvSpPr>
        <p:spPr>
          <a:xfrm>
            <a:off x="809244" y="2087575"/>
            <a:ext cx="2869387" cy="3529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「座礁」の時は刻一刻と</a:t>
            </a:r>
            <a:endParaRPr lang="en-US" sz="1900" dirty="0"/>
          </a:p>
        </p:txBody>
      </p:sp>
      <p:sp>
        <p:nvSpPr>
          <p:cNvPr id="17" name="Text 13"/>
          <p:cNvSpPr txBox="1"/>
          <p:nvPr/>
        </p:nvSpPr>
        <p:spPr>
          <a:xfrm>
            <a:off x="809244" y="2428646"/>
            <a:ext cx="1640434" cy="3529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迫っている。</a:t>
            </a:r>
            <a:endParaRPr lang="en-US" sz="1900" dirty="0"/>
          </a:p>
        </p:txBody>
      </p:sp>
      <p:sp>
        <p:nvSpPr>
          <p:cNvPr id="18" name="Text 14"/>
          <p:cNvSpPr txBox="1"/>
          <p:nvPr/>
        </p:nvSpPr>
        <p:spPr>
          <a:xfrm>
            <a:off x="1104595" y="3322930"/>
            <a:ext cx="1785823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E2E8F0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生産年齢人口の減少</a:t>
            </a:r>
            <a:endParaRPr lang="en-US" sz="1400" dirty="0"/>
          </a:p>
        </p:txBody>
      </p:sp>
      <p:sp>
        <p:nvSpPr>
          <p:cNvPr id="19" name="Text 15"/>
          <p:cNvSpPr txBox="1"/>
          <p:nvPr/>
        </p:nvSpPr>
        <p:spPr>
          <a:xfrm>
            <a:off x="1104595" y="3634740"/>
            <a:ext cx="3995014" cy="428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少子高齢化により、2030年には644万人の人手不足が予測される。</a:t>
            </a:r>
            <a:endParaRPr lang="en-US" sz="1100" dirty="0"/>
          </a:p>
        </p:txBody>
      </p:sp>
      <p:sp>
        <p:nvSpPr>
          <p:cNvPr id="20" name="Text 16"/>
          <p:cNvSpPr txBox="1"/>
          <p:nvPr/>
        </p:nvSpPr>
        <p:spPr>
          <a:xfrm>
            <a:off x="1104595" y="4297680"/>
            <a:ext cx="1604772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E2E8F0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国際競争力の低下</a:t>
            </a:r>
            <a:endParaRPr lang="en-US" sz="1400" dirty="0"/>
          </a:p>
        </p:txBody>
      </p:sp>
      <p:sp>
        <p:nvSpPr>
          <p:cNvPr id="21" name="Text 17"/>
          <p:cNvSpPr txBox="1"/>
          <p:nvPr/>
        </p:nvSpPr>
        <p:spPr>
          <a:xfrm>
            <a:off x="1104595" y="4610405"/>
            <a:ext cx="3957523" cy="428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かつて1位だった競争力は30位台へ転落。技術力があってもビジネスに繋げられていない。</a:t>
            </a:r>
            <a:endParaRPr lang="en-US" sz="1100" dirty="0"/>
          </a:p>
        </p:txBody>
      </p:sp>
      <p:sp>
        <p:nvSpPr>
          <p:cNvPr id="22" name="Text 18"/>
          <p:cNvSpPr txBox="1"/>
          <p:nvPr/>
        </p:nvSpPr>
        <p:spPr>
          <a:xfrm>
            <a:off x="1104595" y="5273345"/>
            <a:ext cx="1652321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E2E8F0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DX・AI活用の遅れ</a:t>
            </a:r>
            <a:endParaRPr lang="en-US" sz="1400" dirty="0"/>
          </a:p>
        </p:txBody>
      </p:sp>
      <p:sp>
        <p:nvSpPr>
          <p:cNvPr id="23" name="Text 19"/>
          <p:cNvSpPr txBox="1"/>
          <p:nvPr/>
        </p:nvSpPr>
        <p:spPr>
          <a:xfrm>
            <a:off x="1104595" y="5585155"/>
            <a:ext cx="3995014" cy="428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欧米企業と比較し、デジタル投資が「守りのIT」に偏重している。</a:t>
            </a:r>
            <a:endParaRPr lang="en-US" sz="1100" dirty="0"/>
          </a:p>
        </p:txBody>
      </p:sp>
      <p:sp>
        <p:nvSpPr>
          <p:cNvPr id="24" name="Shape 20"/>
          <p:cNvSpPr/>
          <p:nvPr/>
        </p:nvSpPr>
        <p:spPr>
          <a:xfrm>
            <a:off x="5372100" y="1246327"/>
            <a:ext cx="6248095" cy="4781398"/>
          </a:xfrm>
          <a:prstGeom prst="roundRect">
            <a:avLst>
              <a:gd name="adj" fmla="val 457"/>
            </a:avLst>
          </a:prstGeom>
          <a:solidFill>
            <a:srgbClr val="1E293B"/>
          </a:solidFill>
          <a:ln w="12700">
            <a:solidFill>
              <a:srgbClr val="FFFFFF">
                <a:alpha val="5000"/>
              </a:srgbClr>
            </a:solidFill>
            <a:prstDash val="solid"/>
          </a:ln>
          <a:effectLst>
            <a:outerShdw sx="100000" sy="100000" kx="0" ky="0" algn="bl" rotWithShape="0" blurRad="292100" dist="101600" dir="5400000">
              <a:srgbClr val="000000">
                <a:alpha val="30000"/>
              </a:srgbClr>
            </a:outerShdw>
          </a:effectLst>
        </p:spPr>
      </p:sp>
      <p:sp>
        <p:nvSpPr>
          <p:cNvPr id="25" name="Text 21"/>
          <p:cNvSpPr txBox="1"/>
          <p:nvPr/>
        </p:nvSpPr>
        <p:spPr>
          <a:xfrm>
            <a:off x="5609844" y="1484986"/>
            <a:ext cx="270571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日本の相対的地位の推移（イメージ）</a:t>
            </a:r>
            <a:endParaRPr lang="en-US" sz="1200" dirty="0"/>
          </a:p>
        </p:txBody>
      </p:sp>
      <p:pic>
        <p:nvPicPr>
          <p:cNvPr id="26" name="Image 2" descr="preencoded.png">    </p:cNvPr>
          <p:cNvPicPr>
            <a:picLocks noChangeAspect="1"/>
          </p:cNvPicPr>
          <p:nvPr/>
        </p:nvPicPr>
        <p:blipFill>
          <a:blip r:embed="rId3"/>
          <a:srcRect l="-7" r="-7" t="0" b="0"/>
          <a:stretch/>
        </p:blipFill>
        <p:spPr>
          <a:xfrm>
            <a:off x="5609844" y="1866290"/>
            <a:ext cx="5772607" cy="3914546"/>
          </a:xfrm>
          <a:prstGeom prst="rect">
            <a:avLst/>
          </a:prstGeom>
        </p:spPr>
      </p:pic>
      <p:sp>
        <p:nvSpPr>
          <p:cNvPr id="27" name="Shape 22"/>
          <p:cNvSpPr/>
          <p:nvPr/>
        </p:nvSpPr>
        <p:spPr>
          <a:xfrm>
            <a:off x="8524951" y="4777740"/>
            <a:ext cx="2857500" cy="1009498"/>
          </a:xfrm>
          <a:prstGeom prst="roundRect">
            <a:avLst>
              <a:gd name="adj" fmla="val 5127"/>
            </a:avLst>
          </a:prstGeom>
          <a:solidFill>
            <a:srgbClr val="EF4444">
              <a:alpha val="10000"/>
            </a:srgbClr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28" name="Text 23"/>
          <p:cNvSpPr txBox="1"/>
          <p:nvPr/>
        </p:nvSpPr>
        <p:spPr>
          <a:xfrm>
            <a:off x="8725205" y="4902098"/>
            <a:ext cx="644652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So What?</a:t>
            </a:r>
            <a:endParaRPr lang="en-US" sz="900" dirty="0"/>
          </a:p>
        </p:txBody>
      </p:sp>
      <p:sp>
        <p:nvSpPr>
          <p:cNvPr id="29" name="Text 24"/>
          <p:cNvSpPr txBox="1"/>
          <p:nvPr/>
        </p:nvSpPr>
        <p:spPr>
          <a:xfrm>
            <a:off x="8725205" y="5104181"/>
            <a:ext cx="2436876" cy="5623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今、変革の舵を切らなければ、この下降トレンドからの脱出は不可能になる。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4" name="Text 2"/>
          <p:cNvSpPr txBox="1"/>
          <p:nvPr/>
        </p:nvSpPr>
        <p:spPr>
          <a:xfrm>
            <a:off x="571500" y="6495898"/>
            <a:ext cx="4629607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475569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出典：富士キメラ総研「2024 生成AI/AI市場総調査」、IDC Japan「国内生成AI市場予測」</a:t>
            </a:r>
            <a:endParaRPr lang="en-US" sz="900" dirty="0"/>
          </a:p>
        </p:txBody>
      </p:sp>
      <p:sp>
        <p:nvSpPr>
          <p:cNvPr id="5" name="Text 3"/>
          <p:cNvSpPr txBox="1"/>
          <p:nvPr/>
        </p:nvSpPr>
        <p:spPr>
          <a:xfrm>
            <a:off x="11333988" y="6495898"/>
            <a:ext cx="381305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475569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3 / 14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571500" y="500177"/>
            <a:ext cx="57607" cy="371246"/>
          </a:xfrm>
          <a:prstGeom prst="rect">
            <a:avLst/>
          </a:prstGeom>
          <a:solidFill>
            <a:srgbClr val="C5A059"/>
          </a:solidFill>
          <a:ln/>
        </p:spPr>
      </p:sp>
      <p:sp>
        <p:nvSpPr>
          <p:cNvPr id="7" name="Text 5"/>
          <p:cNvSpPr txBox="1"/>
          <p:nvPr/>
        </p:nvSpPr>
        <p:spPr>
          <a:xfrm>
            <a:off x="819302" y="461772"/>
            <a:ext cx="722010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Noto Serif JP" pitchFamily="34" charset="0"/>
                <a:ea typeface="Noto Serif JP" pitchFamily="34" charset="-122"/>
                <a:cs typeface="Noto Serif JP" pitchFamily="34" charset="-120"/>
              </a:rPr>
              <a:t>国内生成AI市場は2026年に1兆円超、世界は加速中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571500" y="1246327"/>
            <a:ext cx="4419295" cy="1772107"/>
          </a:xfrm>
          <a:prstGeom prst="roundRect">
            <a:avLst>
              <a:gd name="adj" fmla="val 2219"/>
            </a:avLst>
          </a:prstGeom>
          <a:solidFill>
            <a:srgbClr val="3B82F6">
              <a:alpha val="10000"/>
            </a:srgbClr>
          </a:solidFill>
          <a:ln w="12700">
            <a:solidFill>
              <a:srgbClr val="3B82F6">
                <a:alpha val="3000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71500" y="3322930"/>
            <a:ext cx="381305" cy="381305"/>
          </a:xfrm>
          <a:prstGeom prst="ellipse">
            <a:avLst/>
          </a:prstGeom>
          <a:solidFill>
            <a:srgbClr val="1E293B"/>
          </a:solidFill>
          <a:ln w="12700">
            <a:solidFill>
              <a:srgbClr val="10B981"/>
            </a:solidFill>
            <a:prstDash val="solid"/>
          </a:ln>
        </p:spPr>
      </p:sp>
      <p:pic>
        <p:nvPicPr>
          <p:cNvPr id="10" name="Image 0" descr="preencoded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671170" y="3422599"/>
            <a:ext cx="181051" cy="181051"/>
          </a:xfrm>
          <a:prstGeom prst="rect">
            <a:avLst/>
          </a:prstGeom>
        </p:spPr>
      </p:pic>
      <p:sp>
        <p:nvSpPr>
          <p:cNvPr id="11" name="Shape 8"/>
          <p:cNvSpPr/>
          <p:nvPr/>
        </p:nvSpPr>
        <p:spPr>
          <a:xfrm>
            <a:off x="571500" y="4297680"/>
            <a:ext cx="381305" cy="381305"/>
          </a:xfrm>
          <a:prstGeom prst="ellipse">
            <a:avLst/>
          </a:prstGeom>
          <a:solidFill>
            <a:srgbClr val="1E293B"/>
          </a:solidFill>
          <a:ln w="12700">
            <a:solidFill>
              <a:srgbClr val="10B981"/>
            </a:solidFill>
            <a:prstDash val="solid"/>
          </a:ln>
        </p:spPr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671170" y="4398264"/>
            <a:ext cx="181051" cy="181051"/>
          </a:xfrm>
          <a:prstGeom prst="rect">
            <a:avLst/>
          </a:prstGeom>
        </p:spPr>
      </p:pic>
      <p:sp>
        <p:nvSpPr>
          <p:cNvPr id="13" name="Shape 9"/>
          <p:cNvSpPr/>
          <p:nvPr/>
        </p:nvSpPr>
        <p:spPr>
          <a:xfrm>
            <a:off x="571500" y="5273345"/>
            <a:ext cx="381305" cy="381305"/>
          </a:xfrm>
          <a:prstGeom prst="ellipse">
            <a:avLst/>
          </a:prstGeom>
          <a:solidFill>
            <a:srgbClr val="1E293B"/>
          </a:solidFill>
          <a:ln w="12700">
            <a:solidFill>
              <a:srgbClr val="10B981"/>
            </a:solidFill>
            <a:prstDash val="solid"/>
          </a:ln>
        </p:spPr>
      </p:sp>
      <p:pic>
        <p:nvPicPr>
          <p:cNvPr id="14" name="Image 2" descr="preencoded.png">    </p:cNvPr>
          <p:cNvPicPr>
            <a:picLocks noChangeAspect="1"/>
          </p:cNvPicPr>
          <p:nvPr/>
        </p:nvPicPr>
        <p:blipFill>
          <a:blip r:embed="rId3"/>
          <a:srcRect l="0" r="0" t="0" b="0"/>
          <a:stretch/>
        </p:blipFill>
        <p:spPr>
          <a:xfrm>
            <a:off x="671170" y="5373014"/>
            <a:ext cx="181051" cy="181051"/>
          </a:xfrm>
          <a:prstGeom prst="rect">
            <a:avLst/>
          </a:prstGeom>
        </p:spPr>
      </p:pic>
      <p:sp>
        <p:nvSpPr>
          <p:cNvPr id="15" name="Text 10"/>
          <p:cNvSpPr txBox="1"/>
          <p:nvPr/>
        </p:nvSpPr>
        <p:spPr>
          <a:xfrm>
            <a:off x="809244" y="1484986"/>
            <a:ext cx="1116482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60A5FA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KEY MESSAGE</a:t>
            </a:r>
            <a:endParaRPr lang="en-US" sz="1000" dirty="0"/>
          </a:p>
        </p:txBody>
      </p:sp>
      <p:sp>
        <p:nvSpPr>
          <p:cNvPr id="16" name="Text 11"/>
          <p:cNvSpPr txBox="1"/>
          <p:nvPr/>
        </p:nvSpPr>
        <p:spPr>
          <a:xfrm>
            <a:off x="809244" y="1745590"/>
            <a:ext cx="3840480" cy="3529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これは一時的なブームではない。</a:t>
            </a:r>
            <a:endParaRPr lang="en-US" sz="1900" dirty="0"/>
          </a:p>
        </p:txBody>
      </p:sp>
      <p:sp>
        <p:nvSpPr>
          <p:cNvPr id="17" name="Text 12"/>
          <p:cNvSpPr txBox="1"/>
          <p:nvPr/>
        </p:nvSpPr>
        <p:spPr>
          <a:xfrm>
            <a:off x="809244" y="2087575"/>
            <a:ext cx="2869387" cy="3529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ビジネス構造そのものの</a:t>
            </a:r>
            <a:endParaRPr lang="en-US" sz="1900" dirty="0"/>
          </a:p>
        </p:txBody>
      </p:sp>
      <p:sp>
        <p:nvSpPr>
          <p:cNvPr id="18" name="Text 13"/>
          <p:cNvSpPr txBox="1"/>
          <p:nvPr/>
        </p:nvSpPr>
        <p:spPr>
          <a:xfrm>
            <a:off x="809244" y="2428646"/>
            <a:ext cx="2621585" cy="3529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不可逆的な転換点だ。</a:t>
            </a:r>
            <a:endParaRPr lang="en-US" sz="1900" dirty="0"/>
          </a:p>
        </p:txBody>
      </p:sp>
      <p:sp>
        <p:nvSpPr>
          <p:cNvPr id="19" name="Text 14"/>
          <p:cNvSpPr txBox="1"/>
          <p:nvPr/>
        </p:nvSpPr>
        <p:spPr>
          <a:xfrm>
            <a:off x="1104595" y="3322930"/>
            <a:ext cx="1604772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E2E8F0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爆発的な市場拡大</a:t>
            </a:r>
            <a:endParaRPr lang="en-US" sz="1400" dirty="0"/>
          </a:p>
        </p:txBody>
      </p:sp>
      <p:sp>
        <p:nvSpPr>
          <p:cNvPr id="20" name="Text 15"/>
          <p:cNvSpPr txBox="1"/>
          <p:nvPr/>
        </p:nvSpPr>
        <p:spPr>
          <a:xfrm>
            <a:off x="1104595" y="3634740"/>
            <a:ext cx="3995014" cy="428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2024年の約4,300億円から、わずか2年で1兆円規模へ倍増以上の急成長。</a:t>
            </a:r>
            <a:endParaRPr lang="en-US" sz="1100" dirty="0"/>
          </a:p>
        </p:txBody>
      </p:sp>
      <p:sp>
        <p:nvSpPr>
          <p:cNvPr id="21" name="Text 16"/>
          <p:cNvSpPr txBox="1"/>
          <p:nvPr/>
        </p:nvSpPr>
        <p:spPr>
          <a:xfrm>
            <a:off x="1104595" y="4297680"/>
            <a:ext cx="1423721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E2E8F0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驚異的な成長率</a:t>
            </a:r>
            <a:endParaRPr lang="en-US" sz="1400" dirty="0"/>
          </a:p>
        </p:txBody>
      </p:sp>
      <p:sp>
        <p:nvSpPr>
          <p:cNvPr id="22" name="Text 17"/>
          <p:cNvSpPr txBox="1"/>
          <p:nvPr/>
        </p:nvSpPr>
        <p:spPr>
          <a:xfrm>
            <a:off x="1104595" y="4610405"/>
            <a:ext cx="3852367" cy="428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年平均成長率（CAGR）は約194.7%。他のIT投資領域を圧倒する勢い。</a:t>
            </a:r>
            <a:endParaRPr lang="en-US" sz="1100" dirty="0"/>
          </a:p>
        </p:txBody>
      </p:sp>
      <p:sp>
        <p:nvSpPr>
          <p:cNvPr id="23" name="Text 18"/>
          <p:cNvSpPr txBox="1"/>
          <p:nvPr/>
        </p:nvSpPr>
        <p:spPr>
          <a:xfrm>
            <a:off x="1104595" y="5273345"/>
            <a:ext cx="1604772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E2E8F0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世界市場との連動</a:t>
            </a:r>
            <a:endParaRPr lang="en-US" sz="1400" dirty="0"/>
          </a:p>
        </p:txBody>
      </p:sp>
      <p:sp>
        <p:nvSpPr>
          <p:cNvPr id="24" name="Text 19"/>
          <p:cNvSpPr txBox="1"/>
          <p:nvPr/>
        </p:nvSpPr>
        <p:spPr>
          <a:xfrm>
            <a:off x="1104595" y="5585155"/>
            <a:ext cx="3919118" cy="428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世界市場は2026年に約46兆円規模へ。日本もこの潮流の最前線にある。</a:t>
            </a:r>
            <a:endParaRPr lang="en-US" sz="1100" dirty="0"/>
          </a:p>
        </p:txBody>
      </p:sp>
      <p:sp>
        <p:nvSpPr>
          <p:cNvPr id="25" name="Shape 20"/>
          <p:cNvSpPr/>
          <p:nvPr/>
        </p:nvSpPr>
        <p:spPr>
          <a:xfrm>
            <a:off x="5372100" y="1246327"/>
            <a:ext cx="6248095" cy="4781398"/>
          </a:xfrm>
          <a:prstGeom prst="roundRect">
            <a:avLst>
              <a:gd name="adj" fmla="val 457"/>
            </a:avLst>
          </a:prstGeom>
          <a:solidFill>
            <a:srgbClr val="1E293B"/>
          </a:solidFill>
          <a:ln w="12700">
            <a:solidFill>
              <a:srgbClr val="FFFFFF">
                <a:alpha val="5000"/>
              </a:srgbClr>
            </a:solidFill>
            <a:prstDash val="solid"/>
          </a:ln>
          <a:effectLst>
            <a:outerShdw sx="100000" sy="100000" kx="0" ky="0" algn="bl" rotWithShape="0" blurRad="292100" dist="101600" dir="5400000">
              <a:srgbClr val="000000">
                <a:alpha val="30000"/>
              </a:srgbClr>
            </a:outerShdw>
          </a:effectLst>
        </p:spPr>
      </p:sp>
      <p:sp>
        <p:nvSpPr>
          <p:cNvPr id="26" name="Text 21"/>
          <p:cNvSpPr txBox="1"/>
          <p:nvPr/>
        </p:nvSpPr>
        <p:spPr>
          <a:xfrm>
            <a:off x="5609844" y="1484986"/>
            <a:ext cx="239115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国内生成AI市場規模推移（予測）</a:t>
            </a:r>
            <a:endParaRPr lang="en-US" sz="1200" dirty="0"/>
          </a:p>
        </p:txBody>
      </p:sp>
      <p:pic>
        <p:nvPicPr>
          <p:cNvPr id="27" name="Image 3" descr="preencoded.png">    </p:cNvPr>
          <p:cNvPicPr>
            <a:picLocks noChangeAspect="1"/>
          </p:cNvPicPr>
          <p:nvPr/>
        </p:nvPicPr>
        <p:blipFill>
          <a:blip r:embed="rId4"/>
          <a:srcRect l="-7" r="-7" t="0" b="0"/>
          <a:stretch/>
        </p:blipFill>
        <p:spPr>
          <a:xfrm>
            <a:off x="5609844" y="1866290"/>
            <a:ext cx="5772607" cy="3914546"/>
          </a:xfrm>
          <a:prstGeom prst="rect">
            <a:avLst/>
          </a:prstGeom>
        </p:spPr>
      </p:pic>
      <p:sp>
        <p:nvSpPr>
          <p:cNvPr id="28" name="Shape 22"/>
          <p:cNvSpPr/>
          <p:nvPr/>
        </p:nvSpPr>
        <p:spPr>
          <a:xfrm>
            <a:off x="5609844" y="1484986"/>
            <a:ext cx="1580998" cy="933602"/>
          </a:xfrm>
          <a:prstGeom prst="roundRect">
            <a:avLst>
              <a:gd name="adj" fmla="val 5997"/>
            </a:avLst>
          </a:prstGeom>
          <a:solidFill>
            <a:srgbClr val="10B981">
              <a:alpha val="10000"/>
            </a:srgbClr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29" name="Text 23"/>
          <p:cNvSpPr txBox="1"/>
          <p:nvPr/>
        </p:nvSpPr>
        <p:spPr>
          <a:xfrm>
            <a:off x="5810098" y="1608430"/>
            <a:ext cx="1272845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10B981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CAGR (年平均成長率)</a:t>
            </a:r>
            <a:endParaRPr lang="en-US" sz="900" dirty="0"/>
          </a:p>
        </p:txBody>
      </p:sp>
      <p:sp>
        <p:nvSpPr>
          <p:cNvPr id="30" name="Text 24"/>
          <p:cNvSpPr txBox="1"/>
          <p:nvPr/>
        </p:nvSpPr>
        <p:spPr>
          <a:xfrm>
            <a:off x="5810098" y="1772107"/>
            <a:ext cx="1010412" cy="3337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10B981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194.7%</a:t>
            </a:r>
            <a:endParaRPr lang="en-US" sz="1800" dirty="0"/>
          </a:p>
        </p:txBody>
      </p:sp>
      <p:sp>
        <p:nvSpPr>
          <p:cNvPr id="31" name="Text 25"/>
          <p:cNvSpPr txBox="1"/>
          <p:nvPr/>
        </p:nvSpPr>
        <p:spPr>
          <a:xfrm>
            <a:off x="5810098" y="2096719"/>
            <a:ext cx="806501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D1FAE5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2022-2027年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4" name="Text 2"/>
          <p:cNvSpPr txBox="1"/>
          <p:nvPr/>
        </p:nvSpPr>
        <p:spPr>
          <a:xfrm>
            <a:off x="571500" y="6486754"/>
            <a:ext cx="1334110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475569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生成AI活用の本質的価値</a:t>
            </a:r>
            <a:endParaRPr lang="en-US" sz="900" dirty="0"/>
          </a:p>
        </p:txBody>
      </p:sp>
      <p:sp>
        <p:nvSpPr>
          <p:cNvPr id="5" name="Text 3"/>
          <p:cNvSpPr txBox="1"/>
          <p:nvPr/>
        </p:nvSpPr>
        <p:spPr>
          <a:xfrm>
            <a:off x="11333988" y="6486754"/>
            <a:ext cx="381305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475569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4 / 14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571500" y="587045"/>
            <a:ext cx="57607" cy="371246"/>
          </a:xfrm>
          <a:prstGeom prst="rect">
            <a:avLst/>
          </a:prstGeom>
          <a:solidFill>
            <a:srgbClr val="C5A059"/>
          </a:solidFill>
          <a:ln/>
        </p:spPr>
      </p:sp>
      <p:sp>
        <p:nvSpPr>
          <p:cNvPr id="7" name="Text 5"/>
          <p:cNvSpPr txBox="1"/>
          <p:nvPr/>
        </p:nvSpPr>
        <p:spPr>
          <a:xfrm>
            <a:off x="819302" y="548640"/>
            <a:ext cx="8172907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Noto Serif JP" pitchFamily="34" charset="0"/>
                <a:ea typeface="Noto Serif JP" pitchFamily="34" charset="-122"/>
                <a:cs typeface="Noto Serif JP" pitchFamily="34" charset="-120"/>
              </a:rPr>
              <a:t>生成AIの正体：超優秀な“新人アシスタント”を無限に配属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4966106" y="1635862"/>
            <a:ext cx="2266798" cy="9144"/>
          </a:xfrm>
          <a:prstGeom prst="rect">
            <a:avLst/>
          </a:prstGeom>
          <a:solidFill>
            <a:srgbClr val="C5A059"/>
          </a:solidFill>
          <a:ln/>
        </p:spPr>
      </p:sp>
      <p:sp>
        <p:nvSpPr>
          <p:cNvPr id="9" name="Text 7"/>
          <p:cNvSpPr txBox="1"/>
          <p:nvPr/>
        </p:nvSpPr>
        <p:spPr>
          <a:xfrm>
            <a:off x="4966106" y="1388059"/>
            <a:ext cx="2370125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C5A059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WHAT IS GENERATIVE AI?</a:t>
            </a:r>
            <a:endParaRPr lang="en-US" sz="1000" dirty="0"/>
          </a:p>
        </p:txBody>
      </p:sp>
      <p:sp>
        <p:nvSpPr>
          <p:cNvPr id="10" name="Text 8"/>
          <p:cNvSpPr txBox="1"/>
          <p:nvPr/>
        </p:nvSpPr>
        <p:spPr>
          <a:xfrm>
            <a:off x="733349" y="1783994"/>
            <a:ext cx="10954512" cy="8668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単なる業務効率化ツールではない。 あなたの会社に「超優秀な新人アシスタント」を、 何千人も即座に配属するようなものだ。</a:t>
            </a:r>
            <a:endParaRPr lang="en-US" sz="2400" dirty="0"/>
          </a:p>
        </p:txBody>
      </p:sp>
      <p:sp>
        <p:nvSpPr>
          <p:cNvPr id="11" name="Shape 9"/>
          <p:cNvSpPr/>
          <p:nvPr/>
        </p:nvSpPr>
        <p:spPr>
          <a:xfrm>
            <a:off x="571500" y="3123590"/>
            <a:ext cx="3495751" cy="2752344"/>
          </a:xfrm>
          <a:prstGeom prst="roundRect">
            <a:avLst>
              <a:gd name="adj" fmla="val 1379"/>
            </a:avLst>
          </a:prstGeom>
          <a:solidFill>
            <a:srgbClr val="1E293B"/>
          </a:solidFill>
          <a:ln w="12700">
            <a:solidFill>
              <a:srgbClr val="FFFFFF">
                <a:alpha val="5000"/>
              </a:srgbClr>
            </a:solidFill>
            <a:prstDash val="solid"/>
          </a:ln>
          <a:effectLst>
            <a:outerShdw sx="100000" sy="100000" kx="0" ky="0" algn="bl" rotWithShape="0" blurRad="241300" dist="101600" dir="5400000">
              <a:srgbClr val="000000">
                <a:alpha val="2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571500" y="3123590"/>
            <a:ext cx="3473806" cy="38405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13" name="Shape 11"/>
          <p:cNvSpPr/>
          <p:nvPr/>
        </p:nvSpPr>
        <p:spPr>
          <a:xfrm>
            <a:off x="1936699" y="3418942"/>
            <a:ext cx="761695" cy="761695"/>
          </a:xfrm>
          <a:prstGeom prst="ellipse">
            <a:avLst/>
          </a:prstGeom>
          <a:solidFill>
            <a:srgbClr val="FFFFFF">
              <a:alpha val="5000"/>
            </a:srgbClr>
          </a:solidFill>
          <a:ln w="12700">
            <a:solidFill>
              <a:srgbClr val="10B981">
                <a:alpha val="30000"/>
              </a:srgbClr>
            </a:solidFill>
            <a:prstDash val="solid"/>
          </a:ln>
        </p:spPr>
      </p:sp>
      <p:pic>
        <p:nvPicPr>
          <p:cNvPr id="14" name="Image 0" descr="preencoded.png">    </p:cNvPr>
          <p:cNvPicPr>
            <a:picLocks noChangeAspect="1"/>
          </p:cNvPicPr>
          <p:nvPr/>
        </p:nvPicPr>
        <p:blipFill>
          <a:blip r:embed="rId1"/>
          <a:srcRect l="0" r="0" t="-24" b="-24"/>
          <a:stretch/>
        </p:blipFill>
        <p:spPr>
          <a:xfrm>
            <a:off x="2079346" y="3609137"/>
            <a:ext cx="476402" cy="381305"/>
          </a:xfrm>
          <a:prstGeom prst="rect">
            <a:avLst/>
          </a:prstGeom>
        </p:spPr>
      </p:pic>
      <p:sp>
        <p:nvSpPr>
          <p:cNvPr id="15" name="Text 12"/>
          <p:cNvSpPr txBox="1"/>
          <p:nvPr/>
        </p:nvSpPr>
        <p:spPr>
          <a:xfrm>
            <a:off x="1470355" y="4370832"/>
            <a:ext cx="1865376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E2E8F0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24時間365日稼働</a:t>
            </a:r>
            <a:endParaRPr lang="en-US" sz="1600" dirty="0"/>
          </a:p>
        </p:txBody>
      </p:sp>
      <p:sp>
        <p:nvSpPr>
          <p:cNvPr id="16" name="Text 13"/>
          <p:cNvSpPr txBox="1"/>
          <p:nvPr/>
        </p:nvSpPr>
        <p:spPr>
          <a:xfrm>
            <a:off x="870509" y="4843577"/>
            <a:ext cx="3010205" cy="7242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彼らは文句も言わず、疲れも知らずに働き続ける。夜間や休日も止まることのない強力な労働力エンジンとなる。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4349801" y="3123590"/>
            <a:ext cx="3495751" cy="2752344"/>
          </a:xfrm>
          <a:prstGeom prst="roundRect">
            <a:avLst>
              <a:gd name="adj" fmla="val 1379"/>
            </a:avLst>
          </a:prstGeom>
          <a:solidFill>
            <a:srgbClr val="1E293B"/>
          </a:solidFill>
          <a:ln w="12700">
            <a:solidFill>
              <a:srgbClr val="FFFFFF">
                <a:alpha val="5000"/>
              </a:srgbClr>
            </a:solidFill>
            <a:prstDash val="solid"/>
          </a:ln>
          <a:effectLst>
            <a:outerShdw sx="100000" sy="100000" kx="0" ky="0" algn="bl" rotWithShape="0" blurRad="241300" dist="101600" dir="5400000">
              <a:srgbClr val="000000">
                <a:alpha val="20000"/>
              </a:srgbClr>
            </a:outerShdw>
          </a:effectLst>
        </p:spPr>
      </p:sp>
      <p:sp>
        <p:nvSpPr>
          <p:cNvPr id="18" name="Shape 15"/>
          <p:cNvSpPr/>
          <p:nvPr/>
        </p:nvSpPr>
        <p:spPr>
          <a:xfrm>
            <a:off x="4349801" y="3123590"/>
            <a:ext cx="3473806" cy="38405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19" name="Shape 16"/>
          <p:cNvSpPr/>
          <p:nvPr/>
        </p:nvSpPr>
        <p:spPr>
          <a:xfrm>
            <a:off x="5715000" y="3418942"/>
            <a:ext cx="761695" cy="761695"/>
          </a:xfrm>
          <a:prstGeom prst="ellipse">
            <a:avLst/>
          </a:prstGeom>
          <a:solidFill>
            <a:srgbClr val="FFFFFF">
              <a:alpha val="5000"/>
            </a:srgbClr>
          </a:solidFill>
          <a:ln w="12700">
            <a:solidFill>
              <a:srgbClr val="3B82F6">
                <a:alpha val="30000"/>
              </a:srgbClr>
            </a:solidFill>
            <a:prstDash val="solid"/>
          </a:ln>
        </p:spPr>
      </p:sp>
      <p:pic>
        <p:nvPicPr>
          <p:cNvPr id="20" name="Image 1" descr="preencoded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5905195" y="3609137"/>
            <a:ext cx="381305" cy="381305"/>
          </a:xfrm>
          <a:prstGeom prst="rect">
            <a:avLst/>
          </a:prstGeom>
        </p:spPr>
      </p:pic>
      <p:sp>
        <p:nvSpPr>
          <p:cNvPr id="21" name="Text 17"/>
          <p:cNvSpPr txBox="1"/>
          <p:nvPr/>
        </p:nvSpPr>
        <p:spPr>
          <a:xfrm>
            <a:off x="5243170" y="4370832"/>
            <a:ext cx="1875434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E2E8F0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瞬時の学習と応用</a:t>
            </a:r>
            <a:endParaRPr lang="en-US" sz="1600" dirty="0"/>
          </a:p>
        </p:txBody>
      </p:sp>
      <p:sp>
        <p:nvSpPr>
          <p:cNvPr id="22" name="Text 18"/>
          <p:cNvSpPr txBox="1"/>
          <p:nvPr/>
        </p:nvSpPr>
        <p:spPr>
          <a:xfrm>
            <a:off x="4647895" y="4843577"/>
            <a:ext cx="3020263" cy="7242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社内の膨大なマニュアルや過去のデータを一瞬で読み込み、必要な時に即座に引き出し、文脈に合わせて回答する。</a:t>
            </a:r>
            <a:endParaRPr lang="en-US" sz="1200" dirty="0"/>
          </a:p>
        </p:txBody>
      </p:sp>
      <p:sp>
        <p:nvSpPr>
          <p:cNvPr id="23" name="Shape 19"/>
          <p:cNvSpPr/>
          <p:nvPr/>
        </p:nvSpPr>
        <p:spPr>
          <a:xfrm>
            <a:off x="8128102" y="3123590"/>
            <a:ext cx="3495751" cy="2752344"/>
          </a:xfrm>
          <a:prstGeom prst="roundRect">
            <a:avLst>
              <a:gd name="adj" fmla="val 1379"/>
            </a:avLst>
          </a:prstGeom>
          <a:solidFill>
            <a:srgbClr val="1E293B"/>
          </a:solidFill>
          <a:ln w="12700">
            <a:solidFill>
              <a:srgbClr val="FFFFFF">
                <a:alpha val="5000"/>
              </a:srgbClr>
            </a:solidFill>
            <a:prstDash val="solid"/>
          </a:ln>
          <a:effectLst>
            <a:outerShdw sx="100000" sy="100000" kx="0" ky="0" algn="bl" rotWithShape="0" blurRad="241300" dist="101600" dir="5400000">
              <a:srgbClr val="000000">
                <a:alpha val="20000"/>
              </a:srgbClr>
            </a:outerShdw>
          </a:effectLst>
        </p:spPr>
      </p:sp>
      <p:sp>
        <p:nvSpPr>
          <p:cNvPr id="24" name="Shape 20"/>
          <p:cNvSpPr/>
          <p:nvPr/>
        </p:nvSpPr>
        <p:spPr>
          <a:xfrm>
            <a:off x="8128102" y="3123590"/>
            <a:ext cx="3473806" cy="38405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25" name="Shape 21"/>
          <p:cNvSpPr/>
          <p:nvPr/>
        </p:nvSpPr>
        <p:spPr>
          <a:xfrm>
            <a:off x="9493301" y="3418942"/>
            <a:ext cx="761695" cy="761695"/>
          </a:xfrm>
          <a:prstGeom prst="ellipse">
            <a:avLst/>
          </a:prstGeom>
          <a:solidFill>
            <a:srgbClr val="FFFFFF">
              <a:alpha val="5000"/>
            </a:srgbClr>
          </a:solidFill>
          <a:ln w="12700">
            <a:solidFill>
              <a:srgbClr val="F59E0B">
                <a:alpha val="30000"/>
              </a:srgbClr>
            </a:solidFill>
            <a:prstDash val="solid"/>
          </a:ln>
        </p:spPr>
      </p:sp>
      <p:pic>
        <p:nvPicPr>
          <p:cNvPr id="26" name="Image 2" descr="preencoded.png">    </p:cNvPr>
          <p:cNvPicPr>
            <a:picLocks noChangeAspect="1"/>
          </p:cNvPicPr>
          <p:nvPr/>
        </p:nvPicPr>
        <p:blipFill>
          <a:blip r:embed="rId3"/>
          <a:srcRect l="-40" r="-40" t="0" b="0"/>
          <a:stretch/>
        </p:blipFill>
        <p:spPr>
          <a:xfrm>
            <a:off x="9731045" y="3609137"/>
            <a:ext cx="286207" cy="381305"/>
          </a:xfrm>
          <a:prstGeom prst="rect">
            <a:avLst/>
          </a:prstGeom>
        </p:spPr>
      </p:pic>
      <p:sp>
        <p:nvSpPr>
          <p:cNvPr id="27" name="Text 22"/>
          <p:cNvSpPr txBox="1"/>
          <p:nvPr/>
        </p:nvSpPr>
        <p:spPr>
          <a:xfrm>
            <a:off x="9234526" y="4370832"/>
            <a:ext cx="1446581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E2E8F0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創造的な提案</a:t>
            </a:r>
            <a:endParaRPr lang="en-US" sz="1600" dirty="0"/>
          </a:p>
        </p:txBody>
      </p:sp>
      <p:sp>
        <p:nvSpPr>
          <p:cNvPr id="28" name="Text 23"/>
          <p:cNvSpPr txBox="1"/>
          <p:nvPr/>
        </p:nvSpPr>
        <p:spPr>
          <a:xfrm>
            <a:off x="8377733" y="4843577"/>
            <a:ext cx="3115361" cy="7242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人間では思いつかないような斬新なアイデアを数秒で100個提案。ブレインストーミングの最強のパートナーになる。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4" name="Shape 2"/>
          <p:cNvSpPr/>
          <p:nvPr/>
        </p:nvSpPr>
        <p:spPr>
          <a:xfrm>
            <a:off x="10193731" y="286207"/>
            <a:ext cx="1429207" cy="381305"/>
          </a:xfrm>
          <a:prstGeom prst="roundRect">
            <a:avLst>
              <a:gd name="adj" fmla="val 23981"/>
            </a:avLst>
          </a:prstGeom>
          <a:solidFill>
            <a:srgbClr val="FFFFFF">
              <a:alpha val="10000"/>
            </a:srgbClr>
          </a:solidFill>
          <a:ln/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rcRect l="-33" r="-33" t="0" b="0"/>
          <a:stretch/>
        </p:blipFill>
        <p:spPr>
          <a:xfrm>
            <a:off x="10346436" y="400507"/>
            <a:ext cx="171907" cy="152705"/>
          </a:xfrm>
          <a:prstGeom prst="rect">
            <a:avLst/>
          </a:prstGeom>
        </p:spPr>
      </p:pic>
      <p:sp>
        <p:nvSpPr>
          <p:cNvPr id="6" name="Text 3"/>
          <p:cNvSpPr txBox="1"/>
          <p:nvPr/>
        </p:nvSpPr>
        <p:spPr>
          <a:xfrm>
            <a:off x="10631729" y="362102"/>
            <a:ext cx="95280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Panasonic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571500" y="6486754"/>
            <a:ext cx="4782312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475569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出典：日本経済新聞「パナソニックHD、設計AIが主流に？熟練技より15%向上」（2025年）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11333988" y="6486754"/>
            <a:ext cx="381305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475569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5 / 14</a:t>
            </a:r>
            <a:endParaRPr lang="en-US" sz="900" dirty="0"/>
          </a:p>
        </p:txBody>
      </p:sp>
      <p:sp>
        <p:nvSpPr>
          <p:cNvPr id="9" name="Shape 6"/>
          <p:cNvSpPr/>
          <p:nvPr/>
        </p:nvSpPr>
        <p:spPr>
          <a:xfrm>
            <a:off x="571500" y="491033"/>
            <a:ext cx="57607" cy="371246"/>
          </a:xfrm>
          <a:prstGeom prst="rect">
            <a:avLst/>
          </a:prstGeom>
          <a:solidFill>
            <a:srgbClr val="C5A059"/>
          </a:solidFill>
          <a:ln/>
        </p:spPr>
      </p:sp>
      <p:sp>
        <p:nvSpPr>
          <p:cNvPr id="10" name="Text 7"/>
          <p:cNvSpPr txBox="1"/>
          <p:nvPr/>
        </p:nvSpPr>
        <p:spPr>
          <a:xfrm>
            <a:off x="819302" y="453542"/>
            <a:ext cx="6658661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Noto Serif JP" pitchFamily="34" charset="0"/>
                <a:ea typeface="Noto Serif JP" pitchFamily="34" charset="-122"/>
                <a:cs typeface="Noto Serif JP" pitchFamily="34" charset="-120"/>
              </a:rPr>
              <a:t>パナソニック：AI設計でモーター出力15%向上</a:t>
            </a:r>
            <a:endParaRPr lang="en-US" sz="2400" dirty="0"/>
          </a:p>
        </p:txBody>
      </p:sp>
      <p:sp>
        <p:nvSpPr>
          <p:cNvPr id="11" name="Shape 8"/>
          <p:cNvSpPr/>
          <p:nvPr/>
        </p:nvSpPr>
        <p:spPr>
          <a:xfrm>
            <a:off x="571500" y="1047902"/>
            <a:ext cx="11048695" cy="609905"/>
          </a:xfrm>
          <a:prstGeom prst="rect">
            <a:avLst/>
          </a:prstGeom>
          <a:solidFill>
            <a:srgbClr val="1E293B">
              <a:alpha val="80000"/>
            </a:srgbClr>
          </a:solidFill>
          <a:ln/>
        </p:spPr>
      </p:sp>
      <p:sp>
        <p:nvSpPr>
          <p:cNvPr id="12" name="Shape 9"/>
          <p:cNvSpPr/>
          <p:nvPr/>
        </p:nvSpPr>
        <p:spPr>
          <a:xfrm>
            <a:off x="571500" y="1047902"/>
            <a:ext cx="38405" cy="609905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13" name="Text 10"/>
          <p:cNvSpPr txBox="1"/>
          <p:nvPr/>
        </p:nvSpPr>
        <p:spPr>
          <a:xfrm>
            <a:off x="838505" y="1190549"/>
            <a:ext cx="8085125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dirty="0">
                <a:solidFill>
                  <a:srgbClr val="E2E8F0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熟練技術者の「暗黙知」をAIが学習。 人間だけでは到達できなかった性能領域へ。</a:t>
            </a:r>
            <a:endParaRPr lang="en-US" sz="1600" dirty="0"/>
          </a:p>
        </p:txBody>
      </p:sp>
      <p:sp>
        <p:nvSpPr>
          <p:cNvPr id="14" name="Text 11"/>
          <p:cNvSpPr txBox="1"/>
          <p:nvPr/>
        </p:nvSpPr>
        <p:spPr>
          <a:xfrm>
            <a:off x="5895137" y="4201668"/>
            <a:ext cx="501091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AI導入</a:t>
            </a:r>
            <a:endParaRPr lang="en-US" sz="900" dirty="0"/>
          </a:p>
        </p:txBody>
      </p:sp>
      <p:sp>
        <p:nvSpPr>
          <p:cNvPr id="15" name="Shape 12"/>
          <p:cNvSpPr/>
          <p:nvPr/>
        </p:nvSpPr>
        <p:spPr>
          <a:xfrm>
            <a:off x="571500" y="1936699"/>
            <a:ext cx="4953305" cy="4257446"/>
          </a:xfrm>
          <a:prstGeom prst="roundRect">
            <a:avLst>
              <a:gd name="adj" fmla="val 577"/>
            </a:avLst>
          </a:prstGeom>
          <a:solidFill>
            <a:srgbClr val="EF4444">
              <a:alpha val="5000"/>
            </a:srgbClr>
          </a:solidFill>
          <a:ln w="12700">
            <a:solidFill>
              <a:srgbClr val="EF4444">
                <a:alpha val="30000"/>
              </a:srgbClr>
            </a:solidFill>
            <a:prstDash val="solid"/>
          </a:ln>
          <a:effectLst>
            <a:outerShdw sx="100000" sy="100000" kx="0" ky="0" algn="bl" rotWithShape="0" blurRad="292100" dist="101600" dir="5400000">
              <a:srgbClr val="000000">
                <a:alpha val="30000"/>
              </a:srgbClr>
            </a:outerShdw>
          </a:effectLst>
        </p:spPr>
      </p:sp>
      <p:sp>
        <p:nvSpPr>
          <p:cNvPr id="16" name="Shape 13"/>
          <p:cNvSpPr/>
          <p:nvPr/>
        </p:nvSpPr>
        <p:spPr>
          <a:xfrm>
            <a:off x="866851" y="2670962"/>
            <a:ext cx="4362602" cy="9144"/>
          </a:xfrm>
          <a:prstGeom prst="rect">
            <a:avLst/>
          </a:prstGeom>
          <a:solidFill>
            <a:srgbClr val="FFFFFF">
              <a:alpha val="10000"/>
            </a:srgbClr>
          </a:solidFill>
          <a:ln/>
        </p:spPr>
      </p:sp>
      <p:sp>
        <p:nvSpPr>
          <p:cNvPr id="17" name="Shape 14"/>
          <p:cNvSpPr/>
          <p:nvPr/>
        </p:nvSpPr>
        <p:spPr>
          <a:xfrm>
            <a:off x="866851" y="2232050"/>
            <a:ext cx="809244" cy="286207"/>
          </a:xfrm>
          <a:prstGeom prst="roundRect">
            <a:avLst>
              <a:gd name="adj" fmla="val 42599"/>
            </a:avLst>
          </a:prstGeom>
          <a:solidFill>
            <a:srgbClr val="EF4444">
              <a:alpha val="20000"/>
            </a:srgbClr>
          </a:solidFill>
          <a:ln/>
        </p:spPr>
      </p:sp>
      <p:sp>
        <p:nvSpPr>
          <p:cNvPr id="18" name="Text 15"/>
          <p:cNvSpPr txBox="1"/>
          <p:nvPr/>
        </p:nvSpPr>
        <p:spPr>
          <a:xfrm>
            <a:off x="981151" y="2270455"/>
            <a:ext cx="683971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F87171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BEFORE</a:t>
            </a:r>
            <a:endParaRPr lang="en-US" sz="1000" dirty="0"/>
          </a:p>
        </p:txBody>
      </p:sp>
      <p:sp>
        <p:nvSpPr>
          <p:cNvPr id="19" name="Text 16"/>
          <p:cNvSpPr txBox="1"/>
          <p:nvPr/>
        </p:nvSpPr>
        <p:spPr>
          <a:xfrm>
            <a:off x="1789481" y="2235708"/>
            <a:ext cx="1785823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従来の設計プロセス</a:t>
            </a:r>
            <a:endParaRPr lang="en-US" sz="1400" dirty="0"/>
          </a:p>
        </p:txBody>
      </p:sp>
      <p:pic>
        <p:nvPicPr>
          <p:cNvPr id="20" name="Image 1" descr="preencoded.png">    </p:cNvPr>
          <p:cNvPicPr>
            <a:picLocks noChangeAspect="1"/>
          </p:cNvPicPr>
          <p:nvPr/>
        </p:nvPicPr>
        <p:blipFill>
          <a:blip r:embed="rId2"/>
          <a:srcRect l="-17" r="-17" t="0" b="0"/>
          <a:stretch/>
        </p:blipFill>
        <p:spPr>
          <a:xfrm>
            <a:off x="2714854" y="3204058"/>
            <a:ext cx="666598" cy="533095"/>
          </a:xfrm>
          <a:prstGeom prst="rect">
            <a:avLst/>
          </a:prstGeom>
        </p:spPr>
      </p:pic>
      <p:sp>
        <p:nvSpPr>
          <p:cNvPr id="21" name="Text 17"/>
          <p:cNvSpPr txBox="1"/>
          <p:nvPr/>
        </p:nvSpPr>
        <p:spPr>
          <a:xfrm>
            <a:off x="2773375" y="3927348"/>
            <a:ext cx="655625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設計期間</a:t>
            </a:r>
            <a:endParaRPr lang="en-US" sz="1000" dirty="0"/>
          </a:p>
        </p:txBody>
      </p:sp>
      <p:sp>
        <p:nvSpPr>
          <p:cNvPr id="22" name="Text 18"/>
          <p:cNvSpPr txBox="1"/>
          <p:nvPr/>
        </p:nvSpPr>
        <p:spPr>
          <a:xfrm>
            <a:off x="2590495" y="4134002"/>
            <a:ext cx="115305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CBD5E1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数ヶ月</a:t>
            </a:r>
            <a:endParaRPr lang="en-US" sz="2400" dirty="0"/>
          </a:p>
        </p:txBody>
      </p:sp>
      <p:sp>
        <p:nvSpPr>
          <p:cNvPr id="23" name="Text 19"/>
          <p:cNvSpPr txBox="1"/>
          <p:nvPr/>
        </p:nvSpPr>
        <p:spPr>
          <a:xfrm>
            <a:off x="2704795" y="4765853"/>
            <a:ext cx="789127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アプローチ</a:t>
            </a:r>
            <a:endParaRPr lang="en-US" sz="1000" dirty="0"/>
          </a:p>
        </p:txBody>
      </p:sp>
      <p:sp>
        <p:nvSpPr>
          <p:cNvPr id="24" name="Shape 20"/>
          <p:cNvSpPr/>
          <p:nvPr/>
        </p:nvSpPr>
        <p:spPr>
          <a:xfrm>
            <a:off x="1937614" y="5009998"/>
            <a:ext cx="2229307" cy="362102"/>
          </a:xfrm>
          <a:prstGeom prst="roundRect">
            <a:avLst>
              <a:gd name="adj" fmla="val 132908"/>
            </a:avLst>
          </a:prstGeom>
          <a:solidFill>
            <a:srgbClr val="FFFFFF">
              <a:alpha val="5000"/>
            </a:srgbClr>
          </a:solidFill>
          <a:ln/>
        </p:spPr>
      </p:sp>
      <p:sp>
        <p:nvSpPr>
          <p:cNvPr id="25" name="Text 21"/>
          <p:cNvSpPr txBox="1"/>
          <p:nvPr/>
        </p:nvSpPr>
        <p:spPr>
          <a:xfrm>
            <a:off x="2090318" y="5085893"/>
            <a:ext cx="2027225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職人の勘と経験による試行錯誤</a:t>
            </a:r>
            <a:endParaRPr lang="en-US" sz="1000" dirty="0"/>
          </a:p>
        </p:txBody>
      </p:sp>
      <p:pic>
        <p:nvPicPr>
          <p:cNvPr id="26" name="Image 2" descr="preencoded.png">    </p:cNvPr>
          <p:cNvPicPr>
            <a:picLocks noChangeAspect="1"/>
          </p:cNvPicPr>
          <p:nvPr/>
        </p:nvPicPr>
        <p:blipFill>
          <a:blip r:embed="rId3">
            <a:alphaModFix amt="50000"/>
          </a:blip>
          <a:srcRect l="0" r="0" t="-120" b="-120"/>
          <a:stretch/>
        </p:blipFill>
        <p:spPr>
          <a:xfrm>
            <a:off x="5976518" y="3744468"/>
            <a:ext cx="237744" cy="381305"/>
          </a:xfrm>
          <a:prstGeom prst="rect">
            <a:avLst/>
          </a:prstGeom>
        </p:spPr>
      </p:pic>
      <p:sp>
        <p:nvSpPr>
          <p:cNvPr id="27" name="Shape 22"/>
          <p:cNvSpPr/>
          <p:nvPr/>
        </p:nvSpPr>
        <p:spPr>
          <a:xfrm>
            <a:off x="6667805" y="1936699"/>
            <a:ext cx="4953305" cy="4257446"/>
          </a:xfrm>
          <a:prstGeom prst="roundRect">
            <a:avLst>
              <a:gd name="adj" fmla="val 577"/>
            </a:avLst>
          </a:prstGeom>
          <a:solidFill>
            <a:srgbClr val="10B981">
              <a:alpha val="10000"/>
            </a:srgbClr>
          </a:solidFill>
          <a:ln w="12700">
            <a:solidFill>
              <a:srgbClr val="10B981">
                <a:alpha val="50000"/>
              </a:srgbClr>
            </a:solidFill>
            <a:prstDash val="solid"/>
          </a:ln>
          <a:effectLst>
            <a:outerShdw sx="100000" sy="100000" kx="0" ky="0" algn="bl" rotWithShape="0" blurRad="292100" dist="12700" dir="16200000">
              <a:srgbClr val="10b981">
                <a:alpha val="15000"/>
              </a:srgbClr>
            </a:outerShdw>
          </a:effectLst>
        </p:spPr>
      </p:sp>
      <p:pic>
        <p:nvPicPr>
          <p:cNvPr id="28" name="Image 3" descr="preencoded.png">    </p:cNvPr>
          <p:cNvPicPr>
            <a:picLocks noChangeAspect="1"/>
          </p:cNvPicPr>
          <p:nvPr/>
        </p:nvPicPr>
        <p:blipFill>
          <a:blip r:embed="rId4">
            <a:alphaModFix amt="10000"/>
          </a:blip>
          <a:srcRect l="-10993" r="-10993" t="0" b="0"/>
          <a:stretch/>
        </p:blipFill>
        <p:spPr>
          <a:xfrm>
            <a:off x="9955987" y="4117543"/>
            <a:ext cx="1533449" cy="1676095"/>
          </a:xfrm>
          <a:prstGeom prst="rect">
            <a:avLst/>
          </a:prstGeom>
        </p:spPr>
      </p:pic>
      <p:sp>
        <p:nvSpPr>
          <p:cNvPr id="29" name="Shape 23"/>
          <p:cNvSpPr/>
          <p:nvPr/>
        </p:nvSpPr>
        <p:spPr>
          <a:xfrm>
            <a:off x="6963156" y="2670962"/>
            <a:ext cx="4362602" cy="9144"/>
          </a:xfrm>
          <a:prstGeom prst="rect">
            <a:avLst/>
          </a:prstGeom>
          <a:solidFill>
            <a:srgbClr val="FFFFFF">
              <a:alpha val="10000"/>
            </a:srgbClr>
          </a:solidFill>
          <a:ln/>
        </p:spPr>
      </p:sp>
      <p:sp>
        <p:nvSpPr>
          <p:cNvPr id="30" name="Shape 24"/>
          <p:cNvSpPr/>
          <p:nvPr/>
        </p:nvSpPr>
        <p:spPr>
          <a:xfrm>
            <a:off x="6963156" y="2232050"/>
            <a:ext cx="694944" cy="286207"/>
          </a:xfrm>
          <a:prstGeom prst="roundRect">
            <a:avLst>
              <a:gd name="adj" fmla="val 42599"/>
            </a:avLst>
          </a:prstGeom>
          <a:solidFill>
            <a:srgbClr val="10B981"/>
          </a:solidFill>
          <a:ln/>
        </p:spPr>
      </p:sp>
      <p:sp>
        <p:nvSpPr>
          <p:cNvPr id="31" name="Text 25"/>
          <p:cNvSpPr txBox="1"/>
          <p:nvPr/>
        </p:nvSpPr>
        <p:spPr>
          <a:xfrm>
            <a:off x="7077456" y="2270455"/>
            <a:ext cx="569671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022C22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AFTER</a:t>
            </a:r>
            <a:endParaRPr lang="en-US" sz="1000" dirty="0"/>
          </a:p>
        </p:txBody>
      </p:sp>
      <p:sp>
        <p:nvSpPr>
          <p:cNvPr id="32" name="Text 26"/>
          <p:cNvSpPr txBox="1"/>
          <p:nvPr/>
        </p:nvSpPr>
        <p:spPr>
          <a:xfrm>
            <a:off x="7771486" y="2235708"/>
            <a:ext cx="1232611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生成AI活用後</a:t>
            </a:r>
            <a:endParaRPr lang="en-US" sz="1400" dirty="0"/>
          </a:p>
        </p:txBody>
      </p:sp>
      <p:pic>
        <p:nvPicPr>
          <p:cNvPr id="33" name="Image 4" descr="preencoded.png">    </p:cNvPr>
          <p:cNvPicPr>
            <a:picLocks noChangeAspect="1"/>
          </p:cNvPicPr>
          <p:nvPr/>
        </p:nvPicPr>
        <p:blipFill>
          <a:blip r:embed="rId5"/>
          <a:srcRect l="-17" r="-17" t="0" b="0"/>
          <a:stretch/>
        </p:blipFill>
        <p:spPr>
          <a:xfrm>
            <a:off x="8419795" y="3172968"/>
            <a:ext cx="666598" cy="533095"/>
          </a:xfrm>
          <a:prstGeom prst="rect">
            <a:avLst/>
          </a:prstGeom>
        </p:spPr>
      </p:pic>
      <p:pic>
        <p:nvPicPr>
          <p:cNvPr id="34" name="Image 5" descr="preencoded.png">    </p:cNvPr>
          <p:cNvPicPr>
            <a:picLocks noChangeAspect="1"/>
          </p:cNvPicPr>
          <p:nvPr/>
        </p:nvPicPr>
        <p:blipFill>
          <a:blip r:embed="rId6"/>
          <a:srcRect l="-1082" r="-1082" t="0" b="0"/>
          <a:stretch/>
        </p:blipFill>
        <p:spPr>
          <a:xfrm>
            <a:off x="9229954" y="3348533"/>
            <a:ext cx="161849" cy="181051"/>
          </a:xfrm>
          <a:prstGeom prst="rect">
            <a:avLst/>
          </a:prstGeom>
        </p:spPr>
      </p:pic>
      <p:pic>
        <p:nvPicPr>
          <p:cNvPr id="35" name="Image 6" descr="preencoded.png">    </p:cNvPr>
          <p:cNvPicPr>
            <a:picLocks noChangeAspect="1"/>
          </p:cNvPicPr>
          <p:nvPr/>
        </p:nvPicPr>
        <p:blipFill>
          <a:blip r:embed="rId7"/>
          <a:srcRect l="-17" r="-17" t="0" b="0"/>
          <a:stretch/>
        </p:blipFill>
        <p:spPr>
          <a:xfrm>
            <a:off x="9534449" y="3248863"/>
            <a:ext cx="333756" cy="381305"/>
          </a:xfrm>
          <a:prstGeom prst="rect">
            <a:avLst/>
          </a:prstGeom>
        </p:spPr>
      </p:pic>
      <p:sp>
        <p:nvSpPr>
          <p:cNvPr id="36" name="Text 27"/>
          <p:cNvSpPr txBox="1"/>
          <p:nvPr/>
        </p:nvSpPr>
        <p:spPr>
          <a:xfrm>
            <a:off x="8732520" y="3896258"/>
            <a:ext cx="931774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モーター出力</a:t>
            </a:r>
            <a:endParaRPr lang="en-US" sz="1000" dirty="0"/>
          </a:p>
        </p:txBody>
      </p:sp>
      <p:sp>
        <p:nvSpPr>
          <p:cNvPr id="37" name="Text 28"/>
          <p:cNvSpPr txBox="1"/>
          <p:nvPr/>
        </p:nvSpPr>
        <p:spPr>
          <a:xfrm>
            <a:off x="8407908" y="4083710"/>
            <a:ext cx="1492301" cy="6199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300" b="1" dirty="0">
                <a:solidFill>
                  <a:srgbClr val="10B981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+15%</a:t>
            </a:r>
            <a:endParaRPr lang="en-US" sz="3300" dirty="0"/>
          </a:p>
        </p:txBody>
      </p:sp>
      <p:sp>
        <p:nvSpPr>
          <p:cNvPr id="38" name="Text 29"/>
          <p:cNvSpPr txBox="1"/>
          <p:nvPr/>
        </p:nvSpPr>
        <p:spPr>
          <a:xfrm>
            <a:off x="9574682" y="4397350"/>
            <a:ext cx="428854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0B981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向上</a:t>
            </a:r>
            <a:endParaRPr lang="en-US" sz="1200" dirty="0"/>
          </a:p>
        </p:txBody>
      </p:sp>
      <p:sp>
        <p:nvSpPr>
          <p:cNvPr id="39" name="Text 30"/>
          <p:cNvSpPr txBox="1"/>
          <p:nvPr/>
        </p:nvSpPr>
        <p:spPr>
          <a:xfrm>
            <a:off x="8869680" y="4881067"/>
            <a:ext cx="655625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設計期間</a:t>
            </a:r>
            <a:endParaRPr lang="en-US" sz="1000" dirty="0"/>
          </a:p>
        </p:txBody>
      </p:sp>
      <p:sp>
        <p:nvSpPr>
          <p:cNvPr id="40" name="Text 31"/>
          <p:cNvSpPr txBox="1"/>
          <p:nvPr/>
        </p:nvSpPr>
        <p:spPr>
          <a:xfrm>
            <a:off x="8229600" y="5086807"/>
            <a:ext cx="2000707" cy="3337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わずか数日へ短縮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4" name="Shape 2"/>
          <p:cNvSpPr/>
          <p:nvPr/>
        </p:nvSpPr>
        <p:spPr>
          <a:xfrm>
            <a:off x="10326319" y="286207"/>
            <a:ext cx="1295705" cy="381305"/>
          </a:xfrm>
          <a:prstGeom prst="roundRect">
            <a:avLst>
              <a:gd name="adj" fmla="val 23981"/>
            </a:avLst>
          </a:prstGeom>
          <a:solidFill>
            <a:srgbClr val="FFFFFF">
              <a:alpha val="10000"/>
            </a:srgbClr>
          </a:solidFill>
          <a:ln/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rcRect l="-33" r="-33" t="0" b="0"/>
          <a:stretch/>
        </p:blipFill>
        <p:spPr>
          <a:xfrm>
            <a:off x="10479024" y="400507"/>
            <a:ext cx="171907" cy="152705"/>
          </a:xfrm>
          <a:prstGeom prst="rect">
            <a:avLst/>
          </a:prstGeom>
        </p:spPr>
      </p:pic>
      <p:sp>
        <p:nvSpPr>
          <p:cNvPr id="6" name="Text 3"/>
          <p:cNvSpPr txBox="1"/>
          <p:nvPr/>
        </p:nvSpPr>
        <p:spPr>
          <a:xfrm>
            <a:off x="10764317" y="362102"/>
            <a:ext cx="64831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F58220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SEVEN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293754" y="362102"/>
            <a:ext cx="23865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&amp;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11414455" y="362102"/>
            <a:ext cx="171907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08060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i</a:t>
            </a:r>
            <a:endParaRPr lang="en-US" sz="1200" dirty="0"/>
          </a:p>
        </p:txBody>
      </p:sp>
      <p:sp>
        <p:nvSpPr>
          <p:cNvPr id="9" name="Text 6"/>
          <p:cNvSpPr txBox="1"/>
          <p:nvPr/>
        </p:nvSpPr>
        <p:spPr>
          <a:xfrm>
            <a:off x="571500" y="6486754"/>
            <a:ext cx="4172407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475569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出典：日本経済新聞「セブンイレブン、商品企画の期間10分の1に 生成AI活用」</a:t>
            </a:r>
            <a:endParaRPr lang="en-US" sz="900" dirty="0"/>
          </a:p>
        </p:txBody>
      </p:sp>
      <p:sp>
        <p:nvSpPr>
          <p:cNvPr id="10" name="Text 7"/>
          <p:cNvSpPr txBox="1"/>
          <p:nvPr/>
        </p:nvSpPr>
        <p:spPr>
          <a:xfrm>
            <a:off x="11333988" y="6486754"/>
            <a:ext cx="381305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475569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6 / 14</a:t>
            </a:r>
            <a:endParaRPr lang="en-US" sz="900" dirty="0"/>
          </a:p>
        </p:txBody>
      </p:sp>
      <p:sp>
        <p:nvSpPr>
          <p:cNvPr id="11" name="Shape 8"/>
          <p:cNvSpPr/>
          <p:nvPr/>
        </p:nvSpPr>
        <p:spPr>
          <a:xfrm>
            <a:off x="571500" y="491033"/>
            <a:ext cx="57607" cy="371246"/>
          </a:xfrm>
          <a:prstGeom prst="rect">
            <a:avLst/>
          </a:prstGeom>
          <a:solidFill>
            <a:srgbClr val="C5A059"/>
          </a:solidFill>
          <a:ln/>
        </p:spPr>
      </p:sp>
      <p:sp>
        <p:nvSpPr>
          <p:cNvPr id="12" name="Text 9"/>
          <p:cNvSpPr txBox="1"/>
          <p:nvPr/>
        </p:nvSpPr>
        <p:spPr>
          <a:xfrm>
            <a:off x="819302" y="453542"/>
            <a:ext cx="699150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Noto Serif JP" pitchFamily="34" charset="0"/>
                <a:ea typeface="Noto Serif JP" pitchFamily="34" charset="-122"/>
                <a:cs typeface="Noto Serif JP" pitchFamily="34" charset="-120"/>
              </a:rPr>
              <a:t>セブン-イレブン：商品企画期間を最大1/10へ短縮</a:t>
            </a:r>
            <a:endParaRPr lang="en-US" sz="2400" dirty="0"/>
          </a:p>
        </p:txBody>
      </p:sp>
      <p:sp>
        <p:nvSpPr>
          <p:cNvPr id="13" name="Shape 10"/>
          <p:cNvSpPr/>
          <p:nvPr/>
        </p:nvSpPr>
        <p:spPr>
          <a:xfrm>
            <a:off x="571500" y="1047902"/>
            <a:ext cx="11048695" cy="609905"/>
          </a:xfrm>
          <a:prstGeom prst="rect">
            <a:avLst/>
          </a:prstGeom>
          <a:solidFill>
            <a:srgbClr val="1E293B">
              <a:alpha val="80000"/>
            </a:srgbClr>
          </a:solidFill>
          <a:ln/>
        </p:spPr>
      </p:sp>
      <p:sp>
        <p:nvSpPr>
          <p:cNvPr id="14" name="Shape 11"/>
          <p:cNvSpPr/>
          <p:nvPr/>
        </p:nvSpPr>
        <p:spPr>
          <a:xfrm>
            <a:off x="571500" y="1047902"/>
            <a:ext cx="38405" cy="609905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15" name="Text 12"/>
          <p:cNvSpPr txBox="1"/>
          <p:nvPr/>
        </p:nvSpPr>
        <p:spPr>
          <a:xfrm>
            <a:off x="838505" y="1190549"/>
            <a:ext cx="8503920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dirty="0">
                <a:solidFill>
                  <a:srgbClr val="E2E8F0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市場の声を「データ」で鮮明に捉える。 意思決定の高速化で、潜在ニーズを逃さない。</a:t>
            </a:r>
            <a:endParaRPr lang="en-US" sz="1600" dirty="0"/>
          </a:p>
        </p:txBody>
      </p:sp>
      <p:sp>
        <p:nvSpPr>
          <p:cNvPr id="16" name="Text 13"/>
          <p:cNvSpPr txBox="1"/>
          <p:nvPr/>
        </p:nvSpPr>
        <p:spPr>
          <a:xfrm>
            <a:off x="5895137" y="4201668"/>
            <a:ext cx="501091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AI導入</a:t>
            </a:r>
            <a:endParaRPr lang="en-US" sz="900" dirty="0"/>
          </a:p>
        </p:txBody>
      </p:sp>
      <p:sp>
        <p:nvSpPr>
          <p:cNvPr id="17" name="Shape 14"/>
          <p:cNvSpPr/>
          <p:nvPr/>
        </p:nvSpPr>
        <p:spPr>
          <a:xfrm>
            <a:off x="571500" y="1936699"/>
            <a:ext cx="4953305" cy="4257446"/>
          </a:xfrm>
          <a:prstGeom prst="roundRect">
            <a:avLst>
              <a:gd name="adj" fmla="val 577"/>
            </a:avLst>
          </a:prstGeom>
          <a:solidFill>
            <a:srgbClr val="EF4444">
              <a:alpha val="5000"/>
            </a:srgbClr>
          </a:solidFill>
          <a:ln w="12700">
            <a:solidFill>
              <a:srgbClr val="EF4444">
                <a:alpha val="30000"/>
              </a:srgbClr>
            </a:solidFill>
            <a:prstDash val="solid"/>
          </a:ln>
          <a:effectLst>
            <a:outerShdw sx="100000" sy="100000" kx="0" ky="0" algn="bl" rotWithShape="0" blurRad="292100" dist="101600" dir="5400000">
              <a:srgbClr val="000000">
                <a:alpha val="30000"/>
              </a:srgbClr>
            </a:outerShdw>
          </a:effectLst>
        </p:spPr>
      </p:sp>
      <p:sp>
        <p:nvSpPr>
          <p:cNvPr id="18" name="Shape 15"/>
          <p:cNvSpPr/>
          <p:nvPr/>
        </p:nvSpPr>
        <p:spPr>
          <a:xfrm>
            <a:off x="866851" y="2670962"/>
            <a:ext cx="4362602" cy="9144"/>
          </a:xfrm>
          <a:prstGeom prst="rect">
            <a:avLst/>
          </a:prstGeom>
          <a:solidFill>
            <a:srgbClr val="FFFFFF">
              <a:alpha val="10000"/>
            </a:srgbClr>
          </a:solidFill>
          <a:ln/>
        </p:spPr>
      </p:sp>
      <p:sp>
        <p:nvSpPr>
          <p:cNvPr id="19" name="Shape 16"/>
          <p:cNvSpPr/>
          <p:nvPr/>
        </p:nvSpPr>
        <p:spPr>
          <a:xfrm>
            <a:off x="866851" y="2232050"/>
            <a:ext cx="809244" cy="286207"/>
          </a:xfrm>
          <a:prstGeom prst="roundRect">
            <a:avLst>
              <a:gd name="adj" fmla="val 42599"/>
            </a:avLst>
          </a:prstGeom>
          <a:solidFill>
            <a:srgbClr val="EF4444">
              <a:alpha val="20000"/>
            </a:srgbClr>
          </a:solidFill>
          <a:ln/>
        </p:spPr>
      </p:sp>
      <p:sp>
        <p:nvSpPr>
          <p:cNvPr id="20" name="Text 17"/>
          <p:cNvSpPr txBox="1"/>
          <p:nvPr/>
        </p:nvSpPr>
        <p:spPr>
          <a:xfrm>
            <a:off x="981151" y="2270455"/>
            <a:ext cx="683971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F87171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BEFORE</a:t>
            </a:r>
            <a:endParaRPr lang="en-US" sz="1000" dirty="0"/>
          </a:p>
        </p:txBody>
      </p:sp>
      <p:sp>
        <p:nvSpPr>
          <p:cNvPr id="21" name="Text 18"/>
          <p:cNvSpPr txBox="1"/>
          <p:nvPr/>
        </p:nvSpPr>
        <p:spPr>
          <a:xfrm>
            <a:off x="1789481" y="2235708"/>
            <a:ext cx="1423721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従来の商品企画</a:t>
            </a:r>
            <a:endParaRPr lang="en-US" sz="1400" dirty="0"/>
          </a:p>
        </p:txBody>
      </p:sp>
      <p:pic>
        <p:nvPicPr>
          <p:cNvPr id="22" name="Image 1" descr="preencoded.png">    </p:cNvPr>
          <p:cNvPicPr>
            <a:picLocks noChangeAspect="1"/>
          </p:cNvPicPr>
          <p:nvPr/>
        </p:nvPicPr>
        <p:blipFill>
          <a:blip r:embed="rId2"/>
          <a:srcRect l="-86" r="-86" t="0" b="0"/>
          <a:stretch/>
        </p:blipFill>
        <p:spPr>
          <a:xfrm>
            <a:off x="2848356" y="3204058"/>
            <a:ext cx="400507" cy="533095"/>
          </a:xfrm>
          <a:prstGeom prst="rect">
            <a:avLst/>
          </a:prstGeom>
        </p:spPr>
      </p:pic>
      <p:sp>
        <p:nvSpPr>
          <p:cNvPr id="23" name="Text 19"/>
          <p:cNvSpPr txBox="1"/>
          <p:nvPr/>
        </p:nvSpPr>
        <p:spPr>
          <a:xfrm>
            <a:off x="2636215" y="3927348"/>
            <a:ext cx="931774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企画分析期間</a:t>
            </a:r>
            <a:endParaRPr lang="en-US" sz="1000" dirty="0"/>
          </a:p>
        </p:txBody>
      </p:sp>
      <p:sp>
        <p:nvSpPr>
          <p:cNvPr id="24" name="Text 20"/>
          <p:cNvSpPr txBox="1"/>
          <p:nvPr/>
        </p:nvSpPr>
        <p:spPr>
          <a:xfrm>
            <a:off x="2286000" y="4134002"/>
            <a:ext cx="1762963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CBD5E1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膨大な時間</a:t>
            </a:r>
            <a:endParaRPr lang="en-US" sz="2400" dirty="0"/>
          </a:p>
        </p:txBody>
      </p:sp>
      <p:sp>
        <p:nvSpPr>
          <p:cNvPr id="25" name="Text 21"/>
          <p:cNvSpPr txBox="1"/>
          <p:nvPr/>
        </p:nvSpPr>
        <p:spPr>
          <a:xfrm>
            <a:off x="2704795" y="4765853"/>
            <a:ext cx="789127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アプローチ</a:t>
            </a:r>
            <a:endParaRPr lang="en-US" sz="1000" dirty="0"/>
          </a:p>
        </p:txBody>
      </p:sp>
      <p:sp>
        <p:nvSpPr>
          <p:cNvPr id="26" name="Shape 22"/>
          <p:cNvSpPr/>
          <p:nvPr/>
        </p:nvSpPr>
        <p:spPr>
          <a:xfrm>
            <a:off x="1942186" y="5009998"/>
            <a:ext cx="2219249" cy="362102"/>
          </a:xfrm>
          <a:prstGeom prst="roundRect">
            <a:avLst>
              <a:gd name="adj" fmla="val 132908"/>
            </a:avLst>
          </a:prstGeom>
          <a:solidFill>
            <a:srgbClr val="FFFFFF">
              <a:alpha val="5000"/>
            </a:srgbClr>
          </a:solidFill>
          <a:ln/>
        </p:spPr>
      </p:sp>
      <p:sp>
        <p:nvSpPr>
          <p:cNvPr id="27" name="Text 23"/>
          <p:cNvSpPr txBox="1"/>
          <p:nvPr/>
        </p:nvSpPr>
        <p:spPr>
          <a:xfrm>
            <a:off x="2093976" y="5085893"/>
            <a:ext cx="2018081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販売データとSNS分析の負荷大</a:t>
            </a:r>
            <a:endParaRPr lang="en-US" sz="1000" dirty="0"/>
          </a:p>
        </p:txBody>
      </p:sp>
      <p:pic>
        <p:nvPicPr>
          <p:cNvPr id="28" name="Image 2" descr="preencoded.png">    </p:cNvPr>
          <p:cNvPicPr>
            <a:picLocks noChangeAspect="1"/>
          </p:cNvPicPr>
          <p:nvPr/>
        </p:nvPicPr>
        <p:blipFill>
          <a:blip r:embed="rId3">
            <a:alphaModFix amt="50000"/>
          </a:blip>
          <a:srcRect l="0" r="0" t="-120" b="-120"/>
          <a:stretch/>
        </p:blipFill>
        <p:spPr>
          <a:xfrm>
            <a:off x="5976518" y="3744468"/>
            <a:ext cx="237744" cy="381305"/>
          </a:xfrm>
          <a:prstGeom prst="rect">
            <a:avLst/>
          </a:prstGeom>
        </p:spPr>
      </p:pic>
      <p:sp>
        <p:nvSpPr>
          <p:cNvPr id="29" name="Shape 24"/>
          <p:cNvSpPr/>
          <p:nvPr/>
        </p:nvSpPr>
        <p:spPr>
          <a:xfrm>
            <a:off x="6667805" y="1936699"/>
            <a:ext cx="4953305" cy="4257446"/>
          </a:xfrm>
          <a:prstGeom prst="roundRect">
            <a:avLst>
              <a:gd name="adj" fmla="val 577"/>
            </a:avLst>
          </a:prstGeom>
          <a:solidFill>
            <a:srgbClr val="10B981">
              <a:alpha val="10000"/>
            </a:srgbClr>
          </a:solidFill>
          <a:ln w="12700">
            <a:solidFill>
              <a:srgbClr val="10B981">
                <a:alpha val="50000"/>
              </a:srgbClr>
            </a:solidFill>
            <a:prstDash val="solid"/>
          </a:ln>
          <a:effectLst>
            <a:outerShdw sx="100000" sy="100000" kx="0" ky="0" algn="bl" rotWithShape="0" blurRad="292100" dist="12700" dir="16200000">
              <a:srgbClr val="10b981">
                <a:alpha val="15000"/>
              </a:srgbClr>
            </a:outerShdw>
          </a:effectLst>
        </p:spPr>
      </p:sp>
      <p:pic>
        <p:nvPicPr>
          <p:cNvPr id="30" name="Image 3" descr="preencoded.png">    </p:cNvPr>
          <p:cNvPicPr>
            <a:picLocks noChangeAspect="1"/>
          </p:cNvPicPr>
          <p:nvPr/>
        </p:nvPicPr>
        <p:blipFill>
          <a:blip r:embed="rId4">
            <a:alphaModFix amt="10000"/>
          </a:blip>
          <a:srcRect l="0" r="0" t="0" b="0"/>
          <a:stretch/>
        </p:blipFill>
        <p:spPr>
          <a:xfrm>
            <a:off x="9643262" y="3996842"/>
            <a:ext cx="1837944" cy="1837944"/>
          </a:xfrm>
          <a:prstGeom prst="rect">
            <a:avLst/>
          </a:prstGeom>
        </p:spPr>
      </p:pic>
      <p:sp>
        <p:nvSpPr>
          <p:cNvPr id="31" name="Shape 25"/>
          <p:cNvSpPr/>
          <p:nvPr/>
        </p:nvSpPr>
        <p:spPr>
          <a:xfrm>
            <a:off x="6963156" y="2670962"/>
            <a:ext cx="4362602" cy="9144"/>
          </a:xfrm>
          <a:prstGeom prst="rect">
            <a:avLst/>
          </a:prstGeom>
          <a:solidFill>
            <a:srgbClr val="FFFFFF">
              <a:alpha val="10000"/>
            </a:srgbClr>
          </a:solidFill>
          <a:ln/>
        </p:spPr>
      </p:sp>
      <p:sp>
        <p:nvSpPr>
          <p:cNvPr id="32" name="Shape 26"/>
          <p:cNvSpPr/>
          <p:nvPr/>
        </p:nvSpPr>
        <p:spPr>
          <a:xfrm>
            <a:off x="6963156" y="2232050"/>
            <a:ext cx="694944" cy="286207"/>
          </a:xfrm>
          <a:prstGeom prst="roundRect">
            <a:avLst>
              <a:gd name="adj" fmla="val 42599"/>
            </a:avLst>
          </a:prstGeom>
          <a:solidFill>
            <a:srgbClr val="10B981"/>
          </a:solidFill>
          <a:ln/>
        </p:spPr>
      </p:sp>
      <p:sp>
        <p:nvSpPr>
          <p:cNvPr id="33" name="Text 27"/>
          <p:cNvSpPr txBox="1"/>
          <p:nvPr/>
        </p:nvSpPr>
        <p:spPr>
          <a:xfrm>
            <a:off x="7077456" y="2270455"/>
            <a:ext cx="569671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022C22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AFTER</a:t>
            </a:r>
            <a:endParaRPr lang="en-US" sz="1000" dirty="0"/>
          </a:p>
        </p:txBody>
      </p:sp>
      <p:sp>
        <p:nvSpPr>
          <p:cNvPr id="34" name="Text 28"/>
          <p:cNvSpPr txBox="1"/>
          <p:nvPr/>
        </p:nvSpPr>
        <p:spPr>
          <a:xfrm>
            <a:off x="7771486" y="2235708"/>
            <a:ext cx="1232611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生成AI活用後</a:t>
            </a:r>
            <a:endParaRPr lang="en-US" sz="1400" dirty="0"/>
          </a:p>
        </p:txBody>
      </p:sp>
      <p:pic>
        <p:nvPicPr>
          <p:cNvPr id="35" name="Image 4" descr="preencoded.png">    </p:cNvPr>
          <p:cNvPicPr>
            <a:picLocks noChangeAspect="1"/>
          </p:cNvPicPr>
          <p:nvPr/>
        </p:nvPicPr>
        <p:blipFill>
          <a:blip r:embed="rId5"/>
          <a:srcRect l="0" r="0" t="0" b="0"/>
          <a:stretch/>
        </p:blipFill>
        <p:spPr>
          <a:xfrm>
            <a:off x="8706002" y="3172968"/>
            <a:ext cx="533095" cy="533095"/>
          </a:xfrm>
          <a:prstGeom prst="rect">
            <a:avLst/>
          </a:prstGeom>
        </p:spPr>
      </p:pic>
      <p:pic>
        <p:nvPicPr>
          <p:cNvPr id="36" name="Image 5" descr="preencoded.png">    </p:cNvPr>
          <p:cNvPicPr>
            <a:picLocks noChangeAspect="1"/>
          </p:cNvPicPr>
          <p:nvPr/>
        </p:nvPicPr>
        <p:blipFill>
          <a:blip r:embed="rId6"/>
          <a:srcRect l="-57" r="-57" t="0" b="0"/>
          <a:stretch/>
        </p:blipFill>
        <p:spPr>
          <a:xfrm>
            <a:off x="9381744" y="3324758"/>
            <a:ext cx="200254" cy="228600"/>
          </a:xfrm>
          <a:prstGeom prst="rect">
            <a:avLst/>
          </a:prstGeom>
        </p:spPr>
      </p:pic>
      <p:sp>
        <p:nvSpPr>
          <p:cNvPr id="37" name="Text 29"/>
          <p:cNvSpPr txBox="1"/>
          <p:nvPr/>
        </p:nvSpPr>
        <p:spPr>
          <a:xfrm>
            <a:off x="8869680" y="3896258"/>
            <a:ext cx="655625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企画期間</a:t>
            </a:r>
            <a:endParaRPr lang="en-US" sz="1000" dirty="0"/>
          </a:p>
        </p:txBody>
      </p:sp>
      <p:sp>
        <p:nvSpPr>
          <p:cNvPr id="38" name="Text 30"/>
          <p:cNvSpPr txBox="1"/>
          <p:nvPr/>
        </p:nvSpPr>
        <p:spPr>
          <a:xfrm>
            <a:off x="8028432" y="4083710"/>
            <a:ext cx="2101291" cy="6199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300" b="1" dirty="0">
                <a:solidFill>
                  <a:srgbClr val="10B981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最大1/10</a:t>
            </a:r>
            <a:endParaRPr lang="en-US" sz="3300" dirty="0"/>
          </a:p>
        </p:txBody>
      </p:sp>
      <p:sp>
        <p:nvSpPr>
          <p:cNvPr id="39" name="Text 31"/>
          <p:cNvSpPr txBox="1"/>
          <p:nvPr/>
        </p:nvSpPr>
        <p:spPr>
          <a:xfrm>
            <a:off x="9802368" y="4397350"/>
            <a:ext cx="58155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0B981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へ短縮</a:t>
            </a:r>
            <a:endParaRPr lang="en-US" sz="1200" dirty="0"/>
          </a:p>
        </p:txBody>
      </p:sp>
      <p:sp>
        <p:nvSpPr>
          <p:cNvPr id="40" name="Text 32"/>
          <p:cNvSpPr txBox="1"/>
          <p:nvPr/>
        </p:nvSpPr>
        <p:spPr>
          <a:xfrm>
            <a:off x="8869680" y="4881067"/>
            <a:ext cx="655625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意思決定</a:t>
            </a:r>
            <a:endParaRPr lang="en-US" sz="1000" dirty="0"/>
          </a:p>
        </p:txBody>
      </p:sp>
      <p:sp>
        <p:nvSpPr>
          <p:cNvPr id="41" name="Text 33"/>
          <p:cNvSpPr txBox="1"/>
          <p:nvPr/>
        </p:nvSpPr>
        <p:spPr>
          <a:xfrm>
            <a:off x="8115300" y="5086807"/>
            <a:ext cx="2229307" cy="3337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データ駆動型へ加速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4" name="Shape 2"/>
          <p:cNvSpPr/>
          <p:nvPr/>
        </p:nvSpPr>
        <p:spPr>
          <a:xfrm>
            <a:off x="10390327" y="286207"/>
            <a:ext cx="1238098" cy="381305"/>
          </a:xfrm>
          <a:prstGeom prst="roundRect">
            <a:avLst>
              <a:gd name="adj" fmla="val 23981"/>
            </a:avLst>
          </a:prstGeom>
          <a:solidFill>
            <a:srgbClr val="FFFFFF">
              <a:alpha val="10000"/>
            </a:srgbClr>
          </a:solidFill>
          <a:ln/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rcRect l="0" r="0" t="-180" b="-180"/>
          <a:stretch/>
        </p:blipFill>
        <p:spPr>
          <a:xfrm>
            <a:off x="10542118" y="400507"/>
            <a:ext cx="190195" cy="152705"/>
          </a:xfrm>
          <a:prstGeom prst="rect">
            <a:avLst/>
          </a:prstGeom>
        </p:spPr>
      </p:pic>
      <p:sp>
        <p:nvSpPr>
          <p:cNvPr id="6" name="Text 3"/>
          <p:cNvSpPr txBox="1"/>
          <p:nvPr/>
        </p:nvSpPr>
        <p:spPr>
          <a:xfrm>
            <a:off x="10847527" y="362102"/>
            <a:ext cx="743407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OMRON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571500" y="6486754"/>
            <a:ext cx="4553712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475569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出典：日本経済新聞「オムロン、AIで制御機器のプログラムを自動作成」（2025年1月）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11333988" y="6486754"/>
            <a:ext cx="381305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475569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7 / 14</a:t>
            </a:r>
            <a:endParaRPr lang="en-US" sz="900" dirty="0"/>
          </a:p>
        </p:txBody>
      </p:sp>
      <p:sp>
        <p:nvSpPr>
          <p:cNvPr id="9" name="Shape 6"/>
          <p:cNvSpPr/>
          <p:nvPr/>
        </p:nvSpPr>
        <p:spPr>
          <a:xfrm>
            <a:off x="571500" y="491033"/>
            <a:ext cx="57607" cy="371246"/>
          </a:xfrm>
          <a:prstGeom prst="rect">
            <a:avLst/>
          </a:prstGeom>
          <a:solidFill>
            <a:srgbClr val="C5A059"/>
          </a:solidFill>
          <a:ln/>
        </p:spPr>
      </p:sp>
      <p:sp>
        <p:nvSpPr>
          <p:cNvPr id="10" name="Text 7"/>
          <p:cNvSpPr txBox="1"/>
          <p:nvPr/>
        </p:nvSpPr>
        <p:spPr>
          <a:xfrm>
            <a:off x="819302" y="453542"/>
            <a:ext cx="663945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Noto Serif JP" pitchFamily="34" charset="0"/>
                <a:ea typeface="Noto Serif JP" pitchFamily="34" charset="-122"/>
                <a:cs typeface="Noto Serif JP" pitchFamily="34" charset="-120"/>
              </a:rPr>
              <a:t>オムロン：言葉で動くロボットで現場の民主化</a:t>
            </a:r>
            <a:endParaRPr lang="en-US" sz="2400" dirty="0"/>
          </a:p>
        </p:txBody>
      </p:sp>
      <p:sp>
        <p:nvSpPr>
          <p:cNvPr id="11" name="Shape 8"/>
          <p:cNvSpPr/>
          <p:nvPr/>
        </p:nvSpPr>
        <p:spPr>
          <a:xfrm>
            <a:off x="571500" y="1047902"/>
            <a:ext cx="11048695" cy="609905"/>
          </a:xfrm>
          <a:prstGeom prst="rect">
            <a:avLst/>
          </a:prstGeom>
          <a:solidFill>
            <a:srgbClr val="1E293B">
              <a:alpha val="80000"/>
            </a:srgbClr>
          </a:solidFill>
          <a:ln/>
        </p:spPr>
      </p:sp>
      <p:sp>
        <p:nvSpPr>
          <p:cNvPr id="12" name="Shape 9"/>
          <p:cNvSpPr/>
          <p:nvPr/>
        </p:nvSpPr>
        <p:spPr>
          <a:xfrm>
            <a:off x="571500" y="1047902"/>
            <a:ext cx="38405" cy="609905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13" name="Text 10"/>
          <p:cNvSpPr txBox="1"/>
          <p:nvPr/>
        </p:nvSpPr>
        <p:spPr>
          <a:xfrm>
            <a:off x="838505" y="1190549"/>
            <a:ext cx="9142171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dirty="0">
                <a:solidFill>
                  <a:srgbClr val="E2E8F0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「自然言語」でロボットを制御。 専門知識が不要になり、すべての現場作業者が操作可能に。</a:t>
            </a:r>
            <a:endParaRPr lang="en-US" sz="1600" dirty="0"/>
          </a:p>
        </p:txBody>
      </p:sp>
      <p:sp>
        <p:nvSpPr>
          <p:cNvPr id="14" name="Text 11"/>
          <p:cNvSpPr txBox="1"/>
          <p:nvPr/>
        </p:nvSpPr>
        <p:spPr>
          <a:xfrm>
            <a:off x="5895137" y="4201668"/>
            <a:ext cx="501091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AI導入</a:t>
            </a:r>
            <a:endParaRPr lang="en-US" sz="900" dirty="0"/>
          </a:p>
        </p:txBody>
      </p:sp>
      <p:sp>
        <p:nvSpPr>
          <p:cNvPr id="15" name="Shape 12"/>
          <p:cNvSpPr/>
          <p:nvPr/>
        </p:nvSpPr>
        <p:spPr>
          <a:xfrm>
            <a:off x="571500" y="1936699"/>
            <a:ext cx="4953305" cy="4257446"/>
          </a:xfrm>
          <a:prstGeom prst="roundRect">
            <a:avLst>
              <a:gd name="adj" fmla="val 577"/>
            </a:avLst>
          </a:prstGeom>
          <a:solidFill>
            <a:srgbClr val="EF4444">
              <a:alpha val="5000"/>
            </a:srgbClr>
          </a:solidFill>
          <a:ln w="12700">
            <a:solidFill>
              <a:srgbClr val="EF4444">
                <a:alpha val="30000"/>
              </a:srgbClr>
            </a:solidFill>
            <a:prstDash val="solid"/>
          </a:ln>
          <a:effectLst>
            <a:outerShdw sx="100000" sy="100000" kx="0" ky="0" algn="bl" rotWithShape="0" blurRad="292100" dist="101600" dir="5400000">
              <a:srgbClr val="000000">
                <a:alpha val="30000"/>
              </a:srgbClr>
            </a:outerShdw>
          </a:effectLst>
        </p:spPr>
      </p:sp>
      <p:sp>
        <p:nvSpPr>
          <p:cNvPr id="16" name="Shape 13"/>
          <p:cNvSpPr/>
          <p:nvPr/>
        </p:nvSpPr>
        <p:spPr>
          <a:xfrm>
            <a:off x="866851" y="2670962"/>
            <a:ext cx="4362602" cy="9144"/>
          </a:xfrm>
          <a:prstGeom prst="rect">
            <a:avLst/>
          </a:prstGeom>
          <a:solidFill>
            <a:srgbClr val="FFFFFF">
              <a:alpha val="10000"/>
            </a:srgbClr>
          </a:solidFill>
          <a:ln/>
        </p:spPr>
      </p:sp>
      <p:sp>
        <p:nvSpPr>
          <p:cNvPr id="17" name="Shape 14"/>
          <p:cNvSpPr/>
          <p:nvPr/>
        </p:nvSpPr>
        <p:spPr>
          <a:xfrm>
            <a:off x="866851" y="2232050"/>
            <a:ext cx="809244" cy="286207"/>
          </a:xfrm>
          <a:prstGeom prst="roundRect">
            <a:avLst>
              <a:gd name="adj" fmla="val 42599"/>
            </a:avLst>
          </a:prstGeom>
          <a:solidFill>
            <a:srgbClr val="EF4444">
              <a:alpha val="20000"/>
            </a:srgbClr>
          </a:solidFill>
          <a:ln/>
        </p:spPr>
      </p:sp>
      <p:sp>
        <p:nvSpPr>
          <p:cNvPr id="18" name="Text 15"/>
          <p:cNvSpPr txBox="1"/>
          <p:nvPr/>
        </p:nvSpPr>
        <p:spPr>
          <a:xfrm>
            <a:off x="981151" y="2270455"/>
            <a:ext cx="683971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F87171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BEFORE</a:t>
            </a:r>
            <a:endParaRPr lang="en-US" sz="1000" dirty="0"/>
          </a:p>
        </p:txBody>
      </p:sp>
      <p:sp>
        <p:nvSpPr>
          <p:cNvPr id="19" name="Text 16"/>
          <p:cNvSpPr txBox="1"/>
          <p:nvPr/>
        </p:nvSpPr>
        <p:spPr>
          <a:xfrm>
            <a:off x="1789481" y="2235708"/>
            <a:ext cx="1604772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従来の導入・運用</a:t>
            </a:r>
            <a:endParaRPr lang="en-US" sz="1400" dirty="0"/>
          </a:p>
        </p:txBody>
      </p:sp>
      <p:pic>
        <p:nvPicPr>
          <p:cNvPr id="20" name="Image 1" descr="preencoded.png">    </p:cNvPr>
          <p:cNvPicPr>
            <a:picLocks noChangeAspect="1"/>
          </p:cNvPicPr>
          <p:nvPr/>
        </p:nvPicPr>
        <p:blipFill>
          <a:blip r:embed="rId2"/>
          <a:srcRect l="-17" r="-17" t="0" b="0"/>
          <a:stretch/>
        </p:blipFill>
        <p:spPr>
          <a:xfrm>
            <a:off x="2714854" y="3204058"/>
            <a:ext cx="666598" cy="533095"/>
          </a:xfrm>
          <a:prstGeom prst="rect">
            <a:avLst/>
          </a:prstGeom>
        </p:spPr>
      </p:pic>
      <p:sp>
        <p:nvSpPr>
          <p:cNvPr id="21" name="Text 17"/>
          <p:cNvSpPr txBox="1"/>
          <p:nvPr/>
        </p:nvSpPr>
        <p:spPr>
          <a:xfrm>
            <a:off x="2704795" y="3927348"/>
            <a:ext cx="789127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操作担当者</a:t>
            </a:r>
            <a:endParaRPr lang="en-US" sz="1000" dirty="0"/>
          </a:p>
        </p:txBody>
      </p:sp>
      <p:sp>
        <p:nvSpPr>
          <p:cNvPr id="22" name="Text 18"/>
          <p:cNvSpPr txBox="1"/>
          <p:nvPr/>
        </p:nvSpPr>
        <p:spPr>
          <a:xfrm>
            <a:off x="2286000" y="4134002"/>
            <a:ext cx="1762963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CBD5E1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専門家のみ</a:t>
            </a:r>
            <a:endParaRPr lang="en-US" sz="2400" dirty="0"/>
          </a:p>
        </p:txBody>
      </p:sp>
      <p:sp>
        <p:nvSpPr>
          <p:cNvPr id="23" name="Text 19"/>
          <p:cNvSpPr txBox="1"/>
          <p:nvPr/>
        </p:nvSpPr>
        <p:spPr>
          <a:xfrm>
            <a:off x="2910535" y="4765853"/>
            <a:ext cx="379476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障壁</a:t>
            </a:r>
            <a:endParaRPr lang="en-US" sz="1000" dirty="0"/>
          </a:p>
        </p:txBody>
      </p:sp>
      <p:sp>
        <p:nvSpPr>
          <p:cNvPr id="24" name="Shape 20"/>
          <p:cNvSpPr/>
          <p:nvPr/>
        </p:nvSpPr>
        <p:spPr>
          <a:xfrm>
            <a:off x="1867205" y="5009998"/>
            <a:ext cx="2361895" cy="362102"/>
          </a:xfrm>
          <a:prstGeom prst="roundRect">
            <a:avLst>
              <a:gd name="adj" fmla="val 132908"/>
            </a:avLst>
          </a:prstGeom>
          <a:solidFill>
            <a:srgbClr val="FFFFFF">
              <a:alpha val="5000"/>
            </a:srgbClr>
          </a:solidFill>
          <a:ln/>
        </p:spPr>
      </p:sp>
      <p:sp>
        <p:nvSpPr>
          <p:cNvPr id="25" name="Text 21"/>
          <p:cNvSpPr txBox="1"/>
          <p:nvPr/>
        </p:nvSpPr>
        <p:spPr>
          <a:xfrm>
            <a:off x="2019910" y="5085893"/>
            <a:ext cx="2160727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複雑なプログラミング言語の習得</a:t>
            </a:r>
            <a:endParaRPr lang="en-US" sz="1000" dirty="0"/>
          </a:p>
        </p:txBody>
      </p:sp>
      <p:pic>
        <p:nvPicPr>
          <p:cNvPr id="26" name="Image 2" descr="preencoded.png">    </p:cNvPr>
          <p:cNvPicPr>
            <a:picLocks noChangeAspect="1"/>
          </p:cNvPicPr>
          <p:nvPr/>
        </p:nvPicPr>
        <p:blipFill>
          <a:blip r:embed="rId3">
            <a:alphaModFix amt="50000"/>
          </a:blip>
          <a:srcRect l="0" r="0" t="-120" b="-120"/>
          <a:stretch/>
        </p:blipFill>
        <p:spPr>
          <a:xfrm>
            <a:off x="5976518" y="3744468"/>
            <a:ext cx="237744" cy="381305"/>
          </a:xfrm>
          <a:prstGeom prst="rect">
            <a:avLst/>
          </a:prstGeom>
        </p:spPr>
      </p:pic>
      <p:sp>
        <p:nvSpPr>
          <p:cNvPr id="27" name="Shape 22"/>
          <p:cNvSpPr/>
          <p:nvPr/>
        </p:nvSpPr>
        <p:spPr>
          <a:xfrm>
            <a:off x="6667805" y="1936699"/>
            <a:ext cx="4953305" cy="4257446"/>
          </a:xfrm>
          <a:prstGeom prst="roundRect">
            <a:avLst>
              <a:gd name="adj" fmla="val 577"/>
            </a:avLst>
          </a:prstGeom>
          <a:solidFill>
            <a:srgbClr val="10B981">
              <a:alpha val="10000"/>
            </a:srgbClr>
          </a:solidFill>
          <a:ln w="12700">
            <a:solidFill>
              <a:srgbClr val="10B981">
                <a:alpha val="50000"/>
              </a:srgbClr>
            </a:solidFill>
            <a:prstDash val="solid"/>
          </a:ln>
          <a:effectLst>
            <a:outerShdw sx="100000" sy="100000" kx="0" ky="0" algn="bl" rotWithShape="0" blurRad="292100" dist="12700" dir="16200000">
              <a:srgbClr val="10b981">
                <a:alpha val="15000"/>
              </a:srgbClr>
            </a:outerShdw>
          </a:effectLst>
        </p:spPr>
      </p:sp>
      <p:pic>
        <p:nvPicPr>
          <p:cNvPr id="28" name="Image 3" descr="preencoded.png">    </p:cNvPr>
          <p:cNvPicPr>
            <a:picLocks noChangeAspect="1"/>
          </p:cNvPicPr>
          <p:nvPr/>
        </p:nvPicPr>
        <p:blipFill>
          <a:blip r:embed="rId4">
            <a:alphaModFix amt="10000"/>
          </a:blip>
          <a:srcRect l="0" r="0" t="0" b="0"/>
          <a:stretch/>
        </p:blipFill>
        <p:spPr>
          <a:xfrm>
            <a:off x="9643262" y="3996842"/>
            <a:ext cx="1837944" cy="1837944"/>
          </a:xfrm>
          <a:prstGeom prst="rect">
            <a:avLst/>
          </a:prstGeom>
        </p:spPr>
      </p:pic>
      <p:sp>
        <p:nvSpPr>
          <p:cNvPr id="29" name="Shape 23"/>
          <p:cNvSpPr/>
          <p:nvPr/>
        </p:nvSpPr>
        <p:spPr>
          <a:xfrm>
            <a:off x="6963156" y="2670962"/>
            <a:ext cx="4362602" cy="9144"/>
          </a:xfrm>
          <a:prstGeom prst="rect">
            <a:avLst/>
          </a:prstGeom>
          <a:solidFill>
            <a:srgbClr val="FFFFFF">
              <a:alpha val="10000"/>
            </a:srgbClr>
          </a:solidFill>
          <a:ln/>
        </p:spPr>
      </p:sp>
      <p:sp>
        <p:nvSpPr>
          <p:cNvPr id="30" name="Shape 24"/>
          <p:cNvSpPr/>
          <p:nvPr/>
        </p:nvSpPr>
        <p:spPr>
          <a:xfrm>
            <a:off x="6963156" y="2232050"/>
            <a:ext cx="694944" cy="286207"/>
          </a:xfrm>
          <a:prstGeom prst="roundRect">
            <a:avLst>
              <a:gd name="adj" fmla="val 42599"/>
            </a:avLst>
          </a:prstGeom>
          <a:solidFill>
            <a:srgbClr val="10B981"/>
          </a:solidFill>
          <a:ln/>
        </p:spPr>
      </p:sp>
      <p:sp>
        <p:nvSpPr>
          <p:cNvPr id="31" name="Text 25"/>
          <p:cNvSpPr txBox="1"/>
          <p:nvPr/>
        </p:nvSpPr>
        <p:spPr>
          <a:xfrm>
            <a:off x="7077456" y="2270455"/>
            <a:ext cx="569671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022C22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AFTER</a:t>
            </a:r>
            <a:endParaRPr lang="en-US" sz="1000" dirty="0"/>
          </a:p>
        </p:txBody>
      </p:sp>
      <p:sp>
        <p:nvSpPr>
          <p:cNvPr id="32" name="Text 26"/>
          <p:cNvSpPr txBox="1"/>
          <p:nvPr/>
        </p:nvSpPr>
        <p:spPr>
          <a:xfrm>
            <a:off x="7771486" y="2235708"/>
            <a:ext cx="1232611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生成AI活用後</a:t>
            </a:r>
            <a:endParaRPr lang="en-US" sz="1400" dirty="0"/>
          </a:p>
        </p:txBody>
      </p:sp>
      <p:pic>
        <p:nvPicPr>
          <p:cNvPr id="33" name="Image 4" descr="preencoded.png">    </p:cNvPr>
          <p:cNvPicPr>
            <a:picLocks noChangeAspect="1"/>
          </p:cNvPicPr>
          <p:nvPr/>
        </p:nvPicPr>
        <p:blipFill>
          <a:blip r:embed="rId5"/>
          <a:srcRect l="-17" r="-17" t="0" b="0"/>
          <a:stretch/>
        </p:blipFill>
        <p:spPr>
          <a:xfrm>
            <a:off x="8315554" y="3227832"/>
            <a:ext cx="666598" cy="533095"/>
          </a:xfrm>
          <a:prstGeom prst="rect">
            <a:avLst/>
          </a:prstGeom>
        </p:spPr>
      </p:pic>
      <p:pic>
        <p:nvPicPr>
          <p:cNvPr id="34" name="Image 5" descr="preencoded.png">    </p:cNvPr>
          <p:cNvPicPr>
            <a:picLocks noChangeAspect="1"/>
          </p:cNvPicPr>
          <p:nvPr/>
        </p:nvPicPr>
        <p:blipFill>
          <a:blip r:embed="rId6"/>
          <a:srcRect l="-505" r="-505" t="0" b="0"/>
          <a:stretch/>
        </p:blipFill>
        <p:spPr>
          <a:xfrm>
            <a:off x="9124798" y="3403397"/>
            <a:ext cx="228600" cy="181051"/>
          </a:xfrm>
          <a:prstGeom prst="rect">
            <a:avLst/>
          </a:prstGeom>
        </p:spPr>
      </p:pic>
      <p:pic>
        <p:nvPicPr>
          <p:cNvPr id="35" name="Image 6" descr="preencoded.png">    </p:cNvPr>
          <p:cNvPicPr>
            <a:picLocks noChangeAspect="1"/>
          </p:cNvPicPr>
          <p:nvPr/>
        </p:nvPicPr>
        <p:blipFill>
          <a:blip r:embed="rId7"/>
          <a:srcRect l="0" r="0" t="-24" b="-24"/>
          <a:stretch/>
        </p:blipFill>
        <p:spPr>
          <a:xfrm>
            <a:off x="9496044" y="3303727"/>
            <a:ext cx="476402" cy="381305"/>
          </a:xfrm>
          <a:prstGeom prst="rect">
            <a:avLst/>
          </a:prstGeom>
        </p:spPr>
      </p:pic>
      <p:sp>
        <p:nvSpPr>
          <p:cNvPr id="36" name="Text 27"/>
          <p:cNvSpPr txBox="1"/>
          <p:nvPr/>
        </p:nvSpPr>
        <p:spPr>
          <a:xfrm>
            <a:off x="8801100" y="3951122"/>
            <a:ext cx="789127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操作担当者</a:t>
            </a:r>
            <a:endParaRPr lang="en-US" sz="1000" dirty="0"/>
          </a:p>
        </p:txBody>
      </p:sp>
      <p:sp>
        <p:nvSpPr>
          <p:cNvPr id="37" name="Text 28"/>
          <p:cNvSpPr txBox="1"/>
          <p:nvPr/>
        </p:nvSpPr>
        <p:spPr>
          <a:xfrm>
            <a:off x="8245145" y="4147718"/>
            <a:ext cx="1594714" cy="4864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10B981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全作業者</a:t>
            </a:r>
            <a:endParaRPr lang="en-US" sz="2600" dirty="0"/>
          </a:p>
        </p:txBody>
      </p:sp>
      <p:sp>
        <p:nvSpPr>
          <p:cNvPr id="38" name="Text 29"/>
          <p:cNvSpPr txBox="1"/>
          <p:nvPr/>
        </p:nvSpPr>
        <p:spPr>
          <a:xfrm>
            <a:off x="9585655" y="4357116"/>
            <a:ext cx="58155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0B981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へ拡大</a:t>
            </a:r>
            <a:endParaRPr lang="en-US" sz="1200" dirty="0"/>
          </a:p>
        </p:txBody>
      </p:sp>
      <p:sp>
        <p:nvSpPr>
          <p:cNvPr id="39" name="Text 30"/>
          <p:cNvSpPr txBox="1"/>
          <p:nvPr/>
        </p:nvSpPr>
        <p:spPr>
          <a:xfrm>
            <a:off x="8869680" y="4826203"/>
            <a:ext cx="655625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操作方法</a:t>
            </a:r>
            <a:endParaRPr lang="en-US" sz="1000" dirty="0"/>
          </a:p>
        </p:txBody>
      </p:sp>
      <p:sp>
        <p:nvSpPr>
          <p:cNvPr id="40" name="Text 31"/>
          <p:cNvSpPr txBox="1"/>
          <p:nvPr/>
        </p:nvSpPr>
        <p:spPr>
          <a:xfrm>
            <a:off x="8115300" y="5031943"/>
            <a:ext cx="2229307" cy="3337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「言葉」で指示出し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4" name="Text 2"/>
          <p:cNvSpPr txBox="1"/>
          <p:nvPr/>
        </p:nvSpPr>
        <p:spPr>
          <a:xfrm>
            <a:off x="571500" y="6725412"/>
            <a:ext cx="3972154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475569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出典：Adobe公式、損害保険ジャパン事例、各社セキュリティガイドライン</a:t>
            </a:r>
            <a:endParaRPr lang="en-US" sz="900" dirty="0"/>
          </a:p>
        </p:txBody>
      </p:sp>
      <p:sp>
        <p:nvSpPr>
          <p:cNvPr id="5" name="Text 3"/>
          <p:cNvSpPr txBox="1"/>
          <p:nvPr/>
        </p:nvSpPr>
        <p:spPr>
          <a:xfrm>
            <a:off x="11333988" y="6725412"/>
            <a:ext cx="381305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475569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8 / 14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571500" y="286207"/>
            <a:ext cx="57607" cy="371246"/>
          </a:xfrm>
          <a:prstGeom prst="rect">
            <a:avLst/>
          </a:prstGeom>
          <a:solidFill>
            <a:srgbClr val="C5A059"/>
          </a:solidFill>
          <a:ln/>
        </p:spPr>
      </p:sp>
      <p:sp>
        <p:nvSpPr>
          <p:cNvPr id="7" name="Text 5"/>
          <p:cNvSpPr txBox="1"/>
          <p:nvPr/>
        </p:nvSpPr>
        <p:spPr>
          <a:xfrm>
            <a:off x="819302" y="247802"/>
            <a:ext cx="8296351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Noto Serif JP" pitchFamily="34" charset="0"/>
                <a:ea typeface="Noto Serif JP" pitchFamily="34" charset="-122"/>
                <a:cs typeface="Noto Serif JP" pitchFamily="34" charset="-120"/>
              </a:rPr>
              <a:t>克服可能な3リスク：著作権・ハルシネーション・情報漏洩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571500" y="2081174"/>
            <a:ext cx="3534156" cy="4267505"/>
          </a:xfrm>
          <a:prstGeom prst="roundRect">
            <a:avLst>
              <a:gd name="adj" fmla="val 837"/>
            </a:avLst>
          </a:prstGeom>
          <a:noFill/>
          <a:ln w="12700">
            <a:solidFill>
              <a:srgbClr val="FFFFFF">
                <a:alpha val="5000"/>
              </a:srgbClr>
            </a:solidFill>
            <a:prstDash val="solid"/>
          </a:ln>
          <a:effectLst>
            <a:outerShdw sx="100000" sy="100000" kx="0" ky="0" algn="bl" rotWithShape="0" blurRad="292100" dist="101600" dir="5400000">
              <a:srgbClr val="000000">
                <a:alpha val="3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580644" y="3441802"/>
            <a:ext cx="3514954" cy="2895905"/>
          </a:xfrm>
          <a:prstGeom prst="rect">
            <a:avLst/>
          </a:prstGeom>
          <a:solidFill>
            <a:srgbClr val="1E293B"/>
          </a:solidFill>
          <a:ln/>
        </p:spPr>
      </p:sp>
      <p:sp>
        <p:nvSpPr>
          <p:cNvPr id="10" name="Shape 8"/>
          <p:cNvSpPr/>
          <p:nvPr/>
        </p:nvSpPr>
        <p:spPr>
          <a:xfrm>
            <a:off x="1590142" y="3670402"/>
            <a:ext cx="1495044" cy="333756"/>
          </a:xfrm>
          <a:prstGeom prst="roundRect">
            <a:avLst>
              <a:gd name="adj" fmla="val 156556"/>
            </a:avLst>
          </a:prstGeom>
          <a:solidFill>
            <a:srgbClr val="10B981">
              <a:alpha val="10000"/>
            </a:srgbClr>
          </a:solidFill>
          <a:ln w="12700">
            <a:solidFill>
              <a:srgbClr val="10B981">
                <a:alpha val="30000"/>
              </a:srgbClr>
            </a:solidFill>
            <a:prstDash val="solid"/>
          </a:ln>
        </p:spPr>
      </p:sp>
      <p:pic>
        <p:nvPicPr>
          <p:cNvPr id="11" name="Image 0" descr="preencoded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1714500" y="3767328"/>
            <a:ext cx="133502" cy="133502"/>
          </a:xfrm>
          <a:prstGeom prst="rect">
            <a:avLst/>
          </a:prstGeom>
        </p:spPr>
      </p:pic>
      <p:sp>
        <p:nvSpPr>
          <p:cNvPr id="12" name="Text 9"/>
          <p:cNvSpPr txBox="1"/>
          <p:nvPr/>
        </p:nvSpPr>
        <p:spPr>
          <a:xfrm>
            <a:off x="1923898" y="3736238"/>
            <a:ext cx="1135685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10B981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安全なツール選定</a:t>
            </a:r>
            <a:endParaRPr lang="en-US" sz="1000" dirty="0"/>
          </a:p>
        </p:txBody>
      </p:sp>
      <p:sp>
        <p:nvSpPr>
          <p:cNvPr id="13" name="Shape 10"/>
          <p:cNvSpPr/>
          <p:nvPr/>
        </p:nvSpPr>
        <p:spPr>
          <a:xfrm>
            <a:off x="809244" y="5439766"/>
            <a:ext cx="3057754" cy="666598"/>
          </a:xfrm>
          <a:prstGeom prst="roundRect">
            <a:avLst>
              <a:gd name="adj" fmla="val 15677"/>
            </a:avLst>
          </a:prstGeom>
          <a:solidFill>
            <a:srgbClr val="FFFFFF">
              <a:alpha val="5000"/>
            </a:srgbClr>
          </a:solidFill>
          <a:ln/>
        </p:spPr>
      </p:sp>
      <p:sp>
        <p:nvSpPr>
          <p:cNvPr id="14" name="Shape 11"/>
          <p:cNvSpPr/>
          <p:nvPr/>
        </p:nvSpPr>
        <p:spPr>
          <a:xfrm>
            <a:off x="4330598" y="2081174"/>
            <a:ext cx="3534156" cy="4267505"/>
          </a:xfrm>
          <a:prstGeom prst="roundRect">
            <a:avLst>
              <a:gd name="adj" fmla="val 837"/>
            </a:avLst>
          </a:prstGeom>
          <a:noFill/>
          <a:ln w="12700">
            <a:solidFill>
              <a:srgbClr val="FFFFFF">
                <a:alpha val="5000"/>
              </a:srgbClr>
            </a:solidFill>
            <a:prstDash val="solid"/>
          </a:ln>
          <a:effectLst>
            <a:outerShdw sx="100000" sy="100000" kx="0" ky="0" algn="bl" rotWithShape="0" blurRad="292100" dist="101600" dir="5400000">
              <a:srgbClr val="000000">
                <a:alpha val="30000"/>
              </a:srgbClr>
            </a:outerShdw>
          </a:effectLst>
        </p:spPr>
      </p:sp>
      <p:sp>
        <p:nvSpPr>
          <p:cNvPr id="15" name="Shape 12"/>
          <p:cNvSpPr/>
          <p:nvPr/>
        </p:nvSpPr>
        <p:spPr>
          <a:xfrm>
            <a:off x="4340657" y="3441802"/>
            <a:ext cx="3514954" cy="2895905"/>
          </a:xfrm>
          <a:prstGeom prst="rect">
            <a:avLst/>
          </a:prstGeom>
          <a:solidFill>
            <a:srgbClr val="1E293B"/>
          </a:solidFill>
          <a:ln/>
        </p:spPr>
      </p:sp>
      <p:sp>
        <p:nvSpPr>
          <p:cNvPr id="16" name="Shape 13"/>
          <p:cNvSpPr/>
          <p:nvPr/>
        </p:nvSpPr>
        <p:spPr>
          <a:xfrm>
            <a:off x="5488229" y="3670402"/>
            <a:ext cx="1218895" cy="333756"/>
          </a:xfrm>
          <a:prstGeom prst="roundRect">
            <a:avLst>
              <a:gd name="adj" fmla="val 156556"/>
            </a:avLst>
          </a:prstGeom>
          <a:solidFill>
            <a:srgbClr val="10B981">
              <a:alpha val="10000"/>
            </a:srgbClr>
          </a:solidFill>
          <a:ln w="12700">
            <a:solidFill>
              <a:srgbClr val="10B981">
                <a:alpha val="30000"/>
              </a:srgbClr>
            </a:solidFill>
            <a:prstDash val="solid"/>
          </a:ln>
        </p:spPr>
      </p:sp>
      <p:pic>
        <p:nvPicPr>
          <p:cNvPr id="17" name="Image 1" descr="preencoded.png">    </p:cNvPr>
          <p:cNvPicPr>
            <a:picLocks noChangeAspect="1"/>
          </p:cNvPicPr>
          <p:nvPr/>
        </p:nvPicPr>
        <p:blipFill>
          <a:blip r:embed="rId2"/>
          <a:srcRect l="0" r="0" t="-1100" b="-1100"/>
          <a:stretch/>
        </p:blipFill>
        <p:spPr>
          <a:xfrm>
            <a:off x="5612587" y="3767328"/>
            <a:ext cx="114300" cy="133502"/>
          </a:xfrm>
          <a:prstGeom prst="rect">
            <a:avLst/>
          </a:prstGeom>
        </p:spPr>
      </p:pic>
      <p:sp>
        <p:nvSpPr>
          <p:cNvPr id="18" name="Text 14"/>
          <p:cNvSpPr txBox="1"/>
          <p:nvPr/>
        </p:nvSpPr>
        <p:spPr>
          <a:xfrm>
            <a:off x="5802782" y="3736238"/>
            <a:ext cx="878738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10B981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根拠の明確化</a:t>
            </a:r>
            <a:endParaRPr lang="en-US" sz="1000" dirty="0"/>
          </a:p>
        </p:txBody>
      </p:sp>
      <p:sp>
        <p:nvSpPr>
          <p:cNvPr id="19" name="Shape 15"/>
          <p:cNvSpPr/>
          <p:nvPr/>
        </p:nvSpPr>
        <p:spPr>
          <a:xfrm>
            <a:off x="4569257" y="5439766"/>
            <a:ext cx="3057754" cy="666598"/>
          </a:xfrm>
          <a:prstGeom prst="roundRect">
            <a:avLst>
              <a:gd name="adj" fmla="val 15677"/>
            </a:avLst>
          </a:prstGeom>
          <a:solidFill>
            <a:srgbClr val="FFFFFF">
              <a:alpha val="5000"/>
            </a:srgbClr>
          </a:solidFill>
          <a:ln/>
        </p:spPr>
      </p:sp>
      <p:sp>
        <p:nvSpPr>
          <p:cNvPr id="20" name="Shape 16"/>
          <p:cNvSpPr/>
          <p:nvPr/>
        </p:nvSpPr>
        <p:spPr>
          <a:xfrm>
            <a:off x="8089697" y="2081174"/>
            <a:ext cx="3534156" cy="4267505"/>
          </a:xfrm>
          <a:prstGeom prst="roundRect">
            <a:avLst>
              <a:gd name="adj" fmla="val 837"/>
            </a:avLst>
          </a:prstGeom>
          <a:noFill/>
          <a:ln w="12700">
            <a:solidFill>
              <a:srgbClr val="FFFFFF">
                <a:alpha val="5000"/>
              </a:srgbClr>
            </a:solidFill>
            <a:prstDash val="solid"/>
          </a:ln>
          <a:effectLst>
            <a:outerShdw sx="100000" sy="100000" kx="0" ky="0" algn="bl" rotWithShape="0" blurRad="292100" dist="101600" dir="5400000">
              <a:srgbClr val="000000">
                <a:alpha val="30000"/>
              </a:srgbClr>
            </a:outerShdw>
          </a:effectLst>
        </p:spPr>
      </p:sp>
      <p:sp>
        <p:nvSpPr>
          <p:cNvPr id="21" name="Shape 17"/>
          <p:cNvSpPr/>
          <p:nvPr/>
        </p:nvSpPr>
        <p:spPr>
          <a:xfrm>
            <a:off x="8099755" y="3441802"/>
            <a:ext cx="3514954" cy="2895905"/>
          </a:xfrm>
          <a:prstGeom prst="rect">
            <a:avLst/>
          </a:prstGeom>
          <a:solidFill>
            <a:srgbClr val="1E293B"/>
          </a:solidFill>
          <a:ln/>
        </p:spPr>
      </p:sp>
      <p:sp>
        <p:nvSpPr>
          <p:cNvPr id="22" name="Shape 18"/>
          <p:cNvSpPr/>
          <p:nvPr/>
        </p:nvSpPr>
        <p:spPr>
          <a:xfrm>
            <a:off x="9194292" y="3670402"/>
            <a:ext cx="1324051" cy="333756"/>
          </a:xfrm>
          <a:prstGeom prst="roundRect">
            <a:avLst>
              <a:gd name="adj" fmla="val 156556"/>
            </a:avLst>
          </a:prstGeom>
          <a:solidFill>
            <a:srgbClr val="10B981">
              <a:alpha val="10000"/>
            </a:srgbClr>
          </a:solidFill>
          <a:ln w="12700">
            <a:solidFill>
              <a:srgbClr val="10B981">
                <a:alpha val="30000"/>
              </a:srgbClr>
            </a:solidFill>
            <a:prstDash val="solid"/>
          </a:ln>
        </p:spPr>
      </p:sp>
      <p:pic>
        <p:nvPicPr>
          <p:cNvPr id="23" name="Image 2" descr="preencoded.png">    </p:cNvPr>
          <p:cNvPicPr>
            <a:picLocks noChangeAspect="1"/>
          </p:cNvPicPr>
          <p:nvPr/>
        </p:nvPicPr>
        <p:blipFill>
          <a:blip r:embed="rId3"/>
          <a:srcRect l="0" r="0" t="-2644" b="-2644"/>
          <a:stretch/>
        </p:blipFill>
        <p:spPr>
          <a:xfrm>
            <a:off x="9317736" y="3767328"/>
            <a:ext cx="95098" cy="133502"/>
          </a:xfrm>
          <a:prstGeom prst="rect">
            <a:avLst/>
          </a:prstGeom>
        </p:spPr>
      </p:pic>
      <p:sp>
        <p:nvSpPr>
          <p:cNvPr id="24" name="Text 19"/>
          <p:cNvSpPr txBox="1"/>
          <p:nvPr/>
        </p:nvSpPr>
        <p:spPr>
          <a:xfrm>
            <a:off x="9488729" y="3736238"/>
            <a:ext cx="1002182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10B981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ガバナンス構築</a:t>
            </a:r>
            <a:endParaRPr lang="en-US" sz="1000" dirty="0"/>
          </a:p>
        </p:txBody>
      </p:sp>
      <p:sp>
        <p:nvSpPr>
          <p:cNvPr id="25" name="Shape 20"/>
          <p:cNvSpPr/>
          <p:nvPr/>
        </p:nvSpPr>
        <p:spPr>
          <a:xfrm>
            <a:off x="8328355" y="5439766"/>
            <a:ext cx="3057754" cy="666598"/>
          </a:xfrm>
          <a:prstGeom prst="roundRect">
            <a:avLst>
              <a:gd name="adj" fmla="val 15677"/>
            </a:avLst>
          </a:prstGeom>
          <a:solidFill>
            <a:srgbClr val="FFFFFF">
              <a:alpha val="5000"/>
            </a:srgbClr>
          </a:solidFill>
          <a:ln/>
        </p:spPr>
      </p:sp>
      <p:sp>
        <p:nvSpPr>
          <p:cNvPr id="26" name="Text 21"/>
          <p:cNvSpPr txBox="1"/>
          <p:nvPr/>
        </p:nvSpPr>
        <p:spPr>
          <a:xfrm>
            <a:off x="5377586" y="842162"/>
            <a:ext cx="1536192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C5A059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RISK MANAGEMENT</a:t>
            </a:r>
            <a:endParaRPr lang="en-US" sz="1000" dirty="0"/>
          </a:p>
        </p:txBody>
      </p:sp>
      <p:sp>
        <p:nvSpPr>
          <p:cNvPr id="27" name="Text 22"/>
          <p:cNvSpPr txBox="1"/>
          <p:nvPr/>
        </p:nvSpPr>
        <p:spPr>
          <a:xfrm>
            <a:off x="1135685" y="1102766"/>
            <a:ext cx="10108692" cy="6958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900" dirty="0">
                <a:solidFill>
                  <a:srgbClr val="E2E8F0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賢明な船長は、嵐を恐れて港に留まらない。 適切な「航海術（対策）」で乗り越え、前進する。</a:t>
            </a:r>
            <a:endParaRPr lang="en-US" sz="1900" dirty="0"/>
          </a:p>
        </p:txBody>
      </p:sp>
      <p:sp>
        <p:nvSpPr>
          <p:cNvPr id="28" name="Text 23"/>
          <p:cNvSpPr txBox="1"/>
          <p:nvPr/>
        </p:nvSpPr>
        <p:spPr>
          <a:xfrm>
            <a:off x="1666037" y="4178808"/>
            <a:ext cx="1469441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E2E8F0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学習元がクリアな</a:t>
            </a:r>
            <a:endParaRPr lang="en-US" sz="1300" dirty="0"/>
          </a:p>
        </p:txBody>
      </p:sp>
      <p:sp>
        <p:nvSpPr>
          <p:cNvPr id="29" name="Text 24"/>
          <p:cNvSpPr txBox="1"/>
          <p:nvPr/>
        </p:nvSpPr>
        <p:spPr>
          <a:xfrm>
            <a:off x="1501445" y="4412894"/>
            <a:ext cx="1802282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E2E8F0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商用利用可能AIを活用</a:t>
            </a:r>
            <a:endParaRPr lang="en-US" sz="1300" dirty="0"/>
          </a:p>
        </p:txBody>
      </p:sp>
      <p:sp>
        <p:nvSpPr>
          <p:cNvPr id="30" name="Text 25"/>
          <p:cNvSpPr txBox="1"/>
          <p:nvPr/>
        </p:nvSpPr>
        <p:spPr>
          <a:xfrm>
            <a:off x="835762" y="4781398"/>
            <a:ext cx="3113532" cy="428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権利関係がクリアな画像のみを学習したAIを選定することで、法的リスクを回避。</a:t>
            </a:r>
            <a:endParaRPr lang="en-US" sz="1000" dirty="0"/>
          </a:p>
        </p:txBody>
      </p:sp>
      <p:sp>
        <p:nvSpPr>
          <p:cNvPr id="31" name="Text 26"/>
          <p:cNvSpPr txBox="1"/>
          <p:nvPr/>
        </p:nvSpPr>
        <p:spPr>
          <a:xfrm>
            <a:off x="1976933" y="5554066"/>
            <a:ext cx="810158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導入ツール例</a:t>
            </a:r>
            <a:endParaRPr lang="en-US" sz="900" dirty="0"/>
          </a:p>
        </p:txBody>
      </p:sp>
      <p:sp>
        <p:nvSpPr>
          <p:cNvPr id="32" name="Text 27"/>
          <p:cNvSpPr txBox="1"/>
          <p:nvPr/>
        </p:nvSpPr>
        <p:spPr>
          <a:xfrm>
            <a:off x="1906524" y="5782666"/>
            <a:ext cx="970178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CBD5E1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Adobe Firefly</a:t>
            </a:r>
            <a:endParaRPr lang="en-US" sz="1000" dirty="0"/>
          </a:p>
        </p:txBody>
      </p:sp>
      <p:sp>
        <p:nvSpPr>
          <p:cNvPr id="33" name="Text 28"/>
          <p:cNvSpPr txBox="1"/>
          <p:nvPr/>
        </p:nvSpPr>
        <p:spPr>
          <a:xfrm>
            <a:off x="5708599" y="4178808"/>
            <a:ext cx="907085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E2E8F0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RAG技術 /</a:t>
            </a:r>
            <a:endParaRPr lang="en-US" sz="1300" dirty="0"/>
          </a:p>
        </p:txBody>
      </p:sp>
      <p:sp>
        <p:nvSpPr>
          <p:cNvPr id="34" name="Text 29"/>
          <p:cNvSpPr txBox="1"/>
          <p:nvPr/>
        </p:nvSpPr>
        <p:spPr>
          <a:xfrm>
            <a:off x="5344668" y="4412894"/>
            <a:ext cx="1631290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E2E8F0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参照提示型AIの活用</a:t>
            </a:r>
            <a:endParaRPr lang="en-US" sz="1300" dirty="0"/>
          </a:p>
        </p:txBody>
      </p:sp>
      <p:sp>
        <p:nvSpPr>
          <p:cNvPr id="35" name="Text 30"/>
          <p:cNvSpPr txBox="1"/>
          <p:nvPr/>
        </p:nvSpPr>
        <p:spPr>
          <a:xfrm>
            <a:off x="4593031" y="4781398"/>
            <a:ext cx="3113532" cy="428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社内文書や信頼できるソースのみを参照させ、回答の根拠を提示させることで嘘を抑制。</a:t>
            </a:r>
            <a:endParaRPr lang="en-US" sz="1000" dirty="0"/>
          </a:p>
        </p:txBody>
      </p:sp>
      <p:sp>
        <p:nvSpPr>
          <p:cNvPr id="36" name="Text 31"/>
          <p:cNvSpPr txBox="1"/>
          <p:nvPr/>
        </p:nvSpPr>
        <p:spPr>
          <a:xfrm>
            <a:off x="5855818" y="5554066"/>
            <a:ext cx="571500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先行事例</a:t>
            </a:r>
            <a:endParaRPr lang="en-US" sz="900" dirty="0"/>
          </a:p>
        </p:txBody>
      </p:sp>
      <p:sp>
        <p:nvSpPr>
          <p:cNvPr id="37" name="Text 32"/>
          <p:cNvSpPr txBox="1"/>
          <p:nvPr/>
        </p:nvSpPr>
        <p:spPr>
          <a:xfrm>
            <a:off x="5547665" y="5782666"/>
            <a:ext cx="1207922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CBD5E1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損害保険ジャパン</a:t>
            </a:r>
            <a:endParaRPr lang="en-US" sz="1000" dirty="0"/>
          </a:p>
        </p:txBody>
      </p:sp>
      <p:sp>
        <p:nvSpPr>
          <p:cNvPr id="38" name="Text 33"/>
          <p:cNvSpPr txBox="1"/>
          <p:nvPr/>
        </p:nvSpPr>
        <p:spPr>
          <a:xfrm>
            <a:off x="8933688" y="4178808"/>
            <a:ext cx="1974190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E2E8F0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入力データの学習利用を</a:t>
            </a:r>
            <a:endParaRPr lang="en-US" sz="1300" dirty="0"/>
          </a:p>
        </p:txBody>
      </p:sp>
      <p:sp>
        <p:nvSpPr>
          <p:cNvPr id="39" name="Text 34"/>
          <p:cNvSpPr txBox="1"/>
          <p:nvPr/>
        </p:nvSpPr>
        <p:spPr>
          <a:xfrm>
            <a:off x="9185148" y="4412894"/>
            <a:ext cx="1469441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E2E8F0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オプトアウト設定</a:t>
            </a:r>
            <a:endParaRPr lang="en-US" sz="1300" dirty="0"/>
          </a:p>
        </p:txBody>
      </p:sp>
      <p:sp>
        <p:nvSpPr>
          <p:cNvPr id="40" name="Text 35"/>
          <p:cNvSpPr txBox="1"/>
          <p:nvPr/>
        </p:nvSpPr>
        <p:spPr>
          <a:xfrm>
            <a:off x="8347558" y="4781398"/>
            <a:ext cx="3122676" cy="428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「学習に利用しない」設定を適用した環境を構築し、社内ガイドラインを整備。</a:t>
            </a:r>
            <a:endParaRPr lang="en-US" sz="1000" dirty="0"/>
          </a:p>
        </p:txBody>
      </p:sp>
      <p:sp>
        <p:nvSpPr>
          <p:cNvPr id="41" name="Text 36"/>
          <p:cNvSpPr txBox="1"/>
          <p:nvPr/>
        </p:nvSpPr>
        <p:spPr>
          <a:xfrm>
            <a:off x="9735617" y="5554066"/>
            <a:ext cx="333756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対策</a:t>
            </a:r>
            <a:endParaRPr lang="en-US" sz="900" dirty="0"/>
          </a:p>
        </p:txBody>
      </p:sp>
      <p:sp>
        <p:nvSpPr>
          <p:cNvPr id="42" name="Text 37"/>
          <p:cNvSpPr txBox="1"/>
          <p:nvPr/>
        </p:nvSpPr>
        <p:spPr>
          <a:xfrm>
            <a:off x="9092794" y="5782666"/>
            <a:ext cx="1636776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CBD5E1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Azure OpenAI Service等</a:t>
            </a:r>
            <a:endParaRPr lang="en-US" sz="1000" dirty="0"/>
          </a:p>
        </p:txBody>
      </p:sp>
      <p:sp>
        <p:nvSpPr>
          <p:cNvPr id="43" name="Shape 38"/>
          <p:cNvSpPr/>
          <p:nvPr/>
        </p:nvSpPr>
        <p:spPr>
          <a:xfrm>
            <a:off x="580644" y="2090318"/>
            <a:ext cx="3514954" cy="1352398"/>
          </a:xfrm>
          <a:prstGeom prst="rect">
            <a:avLst/>
          </a:prstGeom>
          <a:solidFill>
            <a:srgbClr val="EF4444">
              <a:alpha val="15000"/>
            </a:srgbClr>
          </a:solidFill>
          <a:ln/>
        </p:spPr>
      </p:sp>
      <p:sp>
        <p:nvSpPr>
          <p:cNvPr id="44" name="Shape 39"/>
          <p:cNvSpPr/>
          <p:nvPr/>
        </p:nvSpPr>
        <p:spPr>
          <a:xfrm>
            <a:off x="580644" y="3433572"/>
            <a:ext cx="3514954" cy="9144"/>
          </a:xfrm>
          <a:prstGeom prst="rect">
            <a:avLst/>
          </a:prstGeom>
          <a:solidFill>
            <a:srgbClr val="FFFFFF">
              <a:alpha val="10000"/>
            </a:srgbClr>
          </a:solidFill>
          <a:ln/>
        </p:spPr>
      </p:sp>
      <p:sp>
        <p:nvSpPr>
          <p:cNvPr id="45" name="Text 40"/>
          <p:cNvSpPr txBox="1"/>
          <p:nvPr/>
        </p:nvSpPr>
        <p:spPr>
          <a:xfrm>
            <a:off x="1605686" y="2967228"/>
            <a:ext cx="1604772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著作権侵害リスク</a:t>
            </a:r>
            <a:endParaRPr lang="en-US" sz="1400" dirty="0"/>
          </a:p>
        </p:txBody>
      </p:sp>
      <p:sp>
        <p:nvSpPr>
          <p:cNvPr id="46" name="Shape 41"/>
          <p:cNvSpPr/>
          <p:nvPr/>
        </p:nvSpPr>
        <p:spPr>
          <a:xfrm>
            <a:off x="4340657" y="2090318"/>
            <a:ext cx="3514954" cy="1352398"/>
          </a:xfrm>
          <a:prstGeom prst="rect">
            <a:avLst/>
          </a:prstGeom>
          <a:solidFill>
            <a:srgbClr val="F59E0B">
              <a:alpha val="15000"/>
            </a:srgbClr>
          </a:solidFill>
          <a:ln/>
        </p:spPr>
      </p:sp>
      <p:sp>
        <p:nvSpPr>
          <p:cNvPr id="47" name="Shape 42"/>
          <p:cNvSpPr/>
          <p:nvPr/>
        </p:nvSpPr>
        <p:spPr>
          <a:xfrm>
            <a:off x="4340657" y="3433572"/>
            <a:ext cx="3514954" cy="9144"/>
          </a:xfrm>
          <a:prstGeom prst="rect">
            <a:avLst/>
          </a:prstGeom>
          <a:solidFill>
            <a:srgbClr val="FFFFFF">
              <a:alpha val="10000"/>
            </a:srgbClr>
          </a:solidFill>
          <a:ln/>
        </p:spPr>
      </p:sp>
      <p:sp>
        <p:nvSpPr>
          <p:cNvPr id="48" name="Text 43"/>
          <p:cNvSpPr txBox="1"/>
          <p:nvPr/>
        </p:nvSpPr>
        <p:spPr>
          <a:xfrm>
            <a:off x="5366614" y="2967228"/>
            <a:ext cx="1604772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ハルシネーション</a:t>
            </a:r>
            <a:endParaRPr lang="en-US" sz="1400" dirty="0"/>
          </a:p>
        </p:txBody>
      </p:sp>
      <p:sp>
        <p:nvSpPr>
          <p:cNvPr id="49" name="Shape 44"/>
          <p:cNvSpPr/>
          <p:nvPr/>
        </p:nvSpPr>
        <p:spPr>
          <a:xfrm>
            <a:off x="8099755" y="2090318"/>
            <a:ext cx="3514954" cy="1352398"/>
          </a:xfrm>
          <a:prstGeom prst="rect">
            <a:avLst/>
          </a:prstGeom>
          <a:solidFill>
            <a:srgbClr val="3B82F6">
              <a:alpha val="15000"/>
            </a:srgbClr>
          </a:solidFill>
          <a:ln/>
        </p:spPr>
      </p:sp>
      <p:sp>
        <p:nvSpPr>
          <p:cNvPr id="50" name="Shape 45"/>
          <p:cNvSpPr/>
          <p:nvPr/>
        </p:nvSpPr>
        <p:spPr>
          <a:xfrm>
            <a:off x="8099755" y="3433572"/>
            <a:ext cx="3514954" cy="9144"/>
          </a:xfrm>
          <a:prstGeom prst="rect">
            <a:avLst/>
          </a:prstGeom>
          <a:solidFill>
            <a:srgbClr val="FFFFFF">
              <a:alpha val="10000"/>
            </a:srgbClr>
          </a:solidFill>
          <a:ln/>
        </p:spPr>
      </p:sp>
      <p:sp>
        <p:nvSpPr>
          <p:cNvPr id="51" name="Text 46"/>
          <p:cNvSpPr txBox="1"/>
          <p:nvPr/>
        </p:nvSpPr>
        <p:spPr>
          <a:xfrm>
            <a:off x="9215323" y="2967228"/>
            <a:ext cx="1423721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情報漏洩リスク</a:t>
            </a:r>
            <a:endParaRPr lang="en-US" sz="1400" dirty="0"/>
          </a:p>
        </p:txBody>
      </p:sp>
      <p:sp>
        <p:nvSpPr>
          <p:cNvPr id="52" name="Shape 47"/>
          <p:cNvSpPr/>
          <p:nvPr/>
        </p:nvSpPr>
        <p:spPr>
          <a:xfrm>
            <a:off x="2050999" y="2281428"/>
            <a:ext cx="571500" cy="571500"/>
          </a:xfrm>
          <a:prstGeom prst="ellipse">
            <a:avLst/>
          </a:prstGeom>
          <a:solidFill>
            <a:srgbClr val="1E293B"/>
          </a:solidFill>
          <a:ln w="25400">
            <a:solidFill>
              <a:srgbClr val="F87171"/>
            </a:solidFill>
            <a:prstDash val="solid"/>
          </a:ln>
        </p:spPr>
      </p:sp>
      <p:pic>
        <p:nvPicPr>
          <p:cNvPr id="53" name="Image 3" descr="preencoded.png">    </p:cNvPr>
          <p:cNvPicPr>
            <a:picLocks noChangeAspect="1"/>
          </p:cNvPicPr>
          <p:nvPr/>
        </p:nvPicPr>
        <p:blipFill>
          <a:blip r:embed="rId4"/>
          <a:srcRect l="0" r="0" t="0" b="0"/>
          <a:stretch/>
        </p:blipFill>
        <p:spPr>
          <a:xfrm>
            <a:off x="2198218" y="2428646"/>
            <a:ext cx="276149" cy="276149"/>
          </a:xfrm>
          <a:prstGeom prst="rect">
            <a:avLst/>
          </a:prstGeom>
        </p:spPr>
      </p:pic>
      <p:sp>
        <p:nvSpPr>
          <p:cNvPr id="54" name="Shape 48"/>
          <p:cNvSpPr/>
          <p:nvPr/>
        </p:nvSpPr>
        <p:spPr>
          <a:xfrm>
            <a:off x="5810098" y="2281428"/>
            <a:ext cx="571500" cy="571500"/>
          </a:xfrm>
          <a:prstGeom prst="ellipse">
            <a:avLst/>
          </a:prstGeom>
          <a:solidFill>
            <a:srgbClr val="1E293B"/>
          </a:solidFill>
          <a:ln w="25400">
            <a:solidFill>
              <a:srgbClr val="FBBF24"/>
            </a:solidFill>
            <a:prstDash val="solid"/>
          </a:ln>
        </p:spPr>
      </p:sp>
      <p:pic>
        <p:nvPicPr>
          <p:cNvPr id="55" name="Image 4" descr="preencoded.png">    </p:cNvPr>
          <p:cNvPicPr>
            <a:picLocks noChangeAspect="1"/>
          </p:cNvPicPr>
          <p:nvPr/>
        </p:nvPicPr>
        <p:blipFill>
          <a:blip r:embed="rId5"/>
          <a:srcRect l="0" r="0" t="0" b="0"/>
          <a:stretch/>
        </p:blipFill>
        <p:spPr>
          <a:xfrm>
            <a:off x="5958230" y="2428646"/>
            <a:ext cx="276149" cy="276149"/>
          </a:xfrm>
          <a:prstGeom prst="rect">
            <a:avLst/>
          </a:prstGeom>
        </p:spPr>
      </p:pic>
      <p:sp>
        <p:nvSpPr>
          <p:cNvPr id="56" name="Shape 49"/>
          <p:cNvSpPr/>
          <p:nvPr/>
        </p:nvSpPr>
        <p:spPr>
          <a:xfrm>
            <a:off x="9569196" y="2281428"/>
            <a:ext cx="571500" cy="571500"/>
          </a:xfrm>
          <a:prstGeom prst="ellipse">
            <a:avLst/>
          </a:prstGeom>
          <a:solidFill>
            <a:srgbClr val="1E293B"/>
          </a:solidFill>
          <a:ln w="25400">
            <a:solidFill>
              <a:srgbClr val="60A5FA"/>
            </a:solidFill>
            <a:prstDash val="solid"/>
          </a:ln>
        </p:spPr>
      </p:sp>
      <p:pic>
        <p:nvPicPr>
          <p:cNvPr id="57" name="Image 5" descr="preencoded.png">    </p:cNvPr>
          <p:cNvPicPr>
            <a:picLocks noChangeAspect="1"/>
          </p:cNvPicPr>
          <p:nvPr/>
        </p:nvPicPr>
        <p:blipFill>
          <a:blip r:embed="rId6"/>
          <a:srcRect l="0" r="0" t="-817" b="-817"/>
          <a:stretch/>
        </p:blipFill>
        <p:spPr>
          <a:xfrm>
            <a:off x="9736531" y="2428646"/>
            <a:ext cx="237744" cy="276149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4" name="Shape 2"/>
          <p:cNvSpPr/>
          <p:nvPr/>
        </p:nvSpPr>
        <p:spPr>
          <a:xfrm>
            <a:off x="2438705" y="1371600"/>
            <a:ext cx="2857500" cy="2857500"/>
          </a:xfrm>
          <a:prstGeom prst="rect">
            <a:avLst/>
          </a:prstGeom>
          <a:solidFill>
            <a:srgbClr val="10B981">
              <a:alpha val="15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6896405" y="2743200"/>
            <a:ext cx="2857500" cy="2857500"/>
          </a:xfrm>
          <a:prstGeom prst="rect">
            <a:avLst/>
          </a:prstGeom>
          <a:solidFill>
            <a:srgbClr val="64748B">
              <a:alpha val="10000"/>
            </a:srgbClr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rcRect l="0" r="0" t="-1" b="-1"/>
          <a:stretch/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71500" y="1238098"/>
            <a:ext cx="5086807" cy="4095598"/>
          </a:xfrm>
          <a:prstGeom prst="roundRect">
            <a:avLst>
              <a:gd name="adj" fmla="val 831"/>
            </a:avLst>
          </a:prstGeom>
          <a:solidFill>
            <a:srgbClr val="10B981">
              <a:alpha val="10000"/>
            </a:srgbClr>
          </a:solidFill>
          <a:ln w="25400">
            <a:solidFill>
              <a:srgbClr val="10B981"/>
            </a:solidFill>
            <a:prstDash val="solid"/>
          </a:ln>
          <a:effectLst>
            <a:outerShdw sx="100000" sy="100000" kx="0" ky="0" algn="bl" rotWithShape="0" blurRad="482600" dist="190500" dir="5400000">
              <a:srgbClr val="000000">
                <a:alpha val="50000"/>
              </a:srgbClr>
            </a:outerShdw>
          </a:effectLst>
        </p:spPr>
      </p:sp>
      <p:sp>
        <p:nvSpPr>
          <p:cNvPr id="8" name="Shape 5"/>
          <p:cNvSpPr/>
          <p:nvPr/>
        </p:nvSpPr>
        <p:spPr>
          <a:xfrm>
            <a:off x="875995" y="2487168"/>
            <a:ext cx="4476902" cy="9144"/>
          </a:xfrm>
          <a:prstGeom prst="rect">
            <a:avLst/>
          </a:prstGeom>
          <a:solidFill>
            <a:srgbClr val="FFFFFF">
              <a:alpha val="10000"/>
            </a:srgbClr>
          </a:solidFill>
          <a:ln/>
        </p:spPr>
      </p:sp>
      <p:sp>
        <p:nvSpPr>
          <p:cNvPr id="9" name="Shape 6"/>
          <p:cNvSpPr/>
          <p:nvPr/>
        </p:nvSpPr>
        <p:spPr>
          <a:xfrm>
            <a:off x="875995" y="1656893"/>
            <a:ext cx="571500" cy="571500"/>
          </a:xfrm>
          <a:prstGeom prst="ellipse">
            <a:avLst/>
          </a:prstGeom>
          <a:solidFill>
            <a:srgbClr val="10B981">
              <a:alpha val="20000"/>
            </a:srgbClr>
          </a:solidFill>
          <a:ln/>
        </p:spPr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972007" y="1751990"/>
            <a:ext cx="381305" cy="381305"/>
          </a:xfrm>
          <a:prstGeom prst="rect">
            <a:avLst/>
          </a:prstGeom>
        </p:spPr>
      </p:pic>
      <p:sp>
        <p:nvSpPr>
          <p:cNvPr id="11" name="Text 7"/>
          <p:cNvSpPr txBox="1"/>
          <p:nvPr/>
        </p:nvSpPr>
        <p:spPr>
          <a:xfrm>
            <a:off x="1591056" y="1543507"/>
            <a:ext cx="884225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10B981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FUTURE A</a:t>
            </a:r>
            <a:endParaRPr lang="en-US" sz="1000" dirty="0"/>
          </a:p>
        </p:txBody>
      </p:sp>
      <p:sp>
        <p:nvSpPr>
          <p:cNvPr id="12" name="Text 8"/>
          <p:cNvSpPr txBox="1"/>
          <p:nvPr/>
        </p:nvSpPr>
        <p:spPr>
          <a:xfrm>
            <a:off x="1591056" y="1767535"/>
            <a:ext cx="2723083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生成AIという羅針盤を手に</a:t>
            </a:r>
            <a:endParaRPr lang="en-US" sz="1600" dirty="0"/>
          </a:p>
        </p:txBody>
      </p:sp>
      <p:sp>
        <p:nvSpPr>
          <p:cNvPr id="13" name="Text 9"/>
          <p:cNvSpPr txBox="1"/>
          <p:nvPr/>
        </p:nvSpPr>
        <p:spPr>
          <a:xfrm>
            <a:off x="1591056" y="2045513"/>
            <a:ext cx="1875434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新たな価値創造へ</a:t>
            </a:r>
            <a:endParaRPr lang="en-US" sz="1600" dirty="0"/>
          </a:p>
        </p:txBody>
      </p:sp>
      <p:sp>
        <p:nvSpPr>
          <p:cNvPr id="14" name="Text 10"/>
          <p:cNvSpPr txBox="1"/>
          <p:nvPr/>
        </p:nvSpPr>
        <p:spPr>
          <a:xfrm>
            <a:off x="875995" y="2684678"/>
            <a:ext cx="3307385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E2E8F0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データ駆動による意思決定の劇的な高速化</a:t>
            </a:r>
            <a:endParaRPr lang="en-US" sz="1300" dirty="0"/>
          </a:p>
        </p:txBody>
      </p:sp>
      <p:sp>
        <p:nvSpPr>
          <p:cNvPr id="15" name="Text 11"/>
          <p:cNvSpPr txBox="1"/>
          <p:nvPr/>
        </p:nvSpPr>
        <p:spPr>
          <a:xfrm>
            <a:off x="875995" y="3088843"/>
            <a:ext cx="3488436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E2E8F0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定型業務から解放され、社員の創造性が爆発</a:t>
            </a:r>
            <a:endParaRPr lang="en-US" sz="1300" dirty="0"/>
          </a:p>
        </p:txBody>
      </p:sp>
      <p:sp>
        <p:nvSpPr>
          <p:cNvPr id="16" name="Text 12"/>
          <p:cNvSpPr txBox="1"/>
          <p:nvPr/>
        </p:nvSpPr>
        <p:spPr>
          <a:xfrm>
            <a:off x="875995" y="3492094"/>
            <a:ext cx="3469234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E2E8F0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イノベーション創出によるグローバル再浮上</a:t>
            </a:r>
            <a:endParaRPr lang="en-US" sz="1300" dirty="0"/>
          </a:p>
        </p:txBody>
      </p:sp>
      <p:sp>
        <p:nvSpPr>
          <p:cNvPr id="17" name="Shape 13"/>
          <p:cNvSpPr/>
          <p:nvPr/>
        </p:nvSpPr>
        <p:spPr>
          <a:xfrm>
            <a:off x="6537960" y="1809598"/>
            <a:ext cx="5086807" cy="3524098"/>
          </a:xfrm>
          <a:prstGeom prst="roundRect">
            <a:avLst>
              <a:gd name="adj" fmla="val 1122"/>
            </a:avLst>
          </a:prstGeom>
          <a:solidFill>
            <a:srgbClr val="64748B">
              <a:alpha val="10000"/>
            </a:srgbClr>
          </a:solidFill>
          <a:ln w="25400">
            <a:solidFill>
              <a:srgbClr val="64748B"/>
            </a:solidFill>
            <a:prstDash val="solid"/>
          </a:ln>
          <a:effectLst>
            <a:outerShdw sx="100000" sy="100000" kx="0" ky="0" algn="bl" rotWithShape="0" blurRad="482600" dist="190500" dir="5400000">
              <a:srgbClr val="000000">
                <a:alpha val="50000"/>
              </a:srgbClr>
            </a:outerShdw>
          </a:effectLst>
        </p:spPr>
      </p:sp>
      <p:sp>
        <p:nvSpPr>
          <p:cNvPr id="18" name="Shape 14"/>
          <p:cNvSpPr/>
          <p:nvPr/>
        </p:nvSpPr>
        <p:spPr>
          <a:xfrm>
            <a:off x="6842455" y="3058668"/>
            <a:ext cx="4476902" cy="9144"/>
          </a:xfrm>
          <a:prstGeom prst="rect">
            <a:avLst/>
          </a:prstGeom>
          <a:solidFill>
            <a:srgbClr val="FFFFFF">
              <a:alpha val="10000"/>
            </a:srgbClr>
          </a:solidFill>
          <a:ln/>
        </p:spPr>
      </p:sp>
      <p:sp>
        <p:nvSpPr>
          <p:cNvPr id="19" name="Shape 15"/>
          <p:cNvSpPr/>
          <p:nvPr/>
        </p:nvSpPr>
        <p:spPr>
          <a:xfrm>
            <a:off x="6842455" y="2228393"/>
            <a:ext cx="571500" cy="571500"/>
          </a:xfrm>
          <a:prstGeom prst="ellipse">
            <a:avLst/>
          </a:prstGeom>
          <a:solidFill>
            <a:srgbClr val="94A3B8">
              <a:alpha val="20000"/>
            </a:srgbClr>
          </a:solidFill>
          <a:ln/>
        </p:spPr>
      </p:sp>
      <p:pic>
        <p:nvPicPr>
          <p:cNvPr id="20" name="Image 2" descr="preencoded.png">    </p:cNvPr>
          <p:cNvPicPr>
            <a:picLocks noChangeAspect="1"/>
          </p:cNvPicPr>
          <p:nvPr/>
        </p:nvPicPr>
        <p:blipFill>
          <a:blip r:embed="rId3"/>
          <a:srcRect l="0" r="0" t="-13" b="-13"/>
          <a:stretch/>
        </p:blipFill>
        <p:spPr>
          <a:xfrm>
            <a:off x="6914693" y="2323490"/>
            <a:ext cx="428854" cy="381305"/>
          </a:xfrm>
          <a:prstGeom prst="rect">
            <a:avLst/>
          </a:prstGeom>
        </p:spPr>
      </p:pic>
      <p:sp>
        <p:nvSpPr>
          <p:cNvPr id="21" name="Text 16"/>
          <p:cNvSpPr txBox="1"/>
          <p:nvPr/>
        </p:nvSpPr>
        <p:spPr>
          <a:xfrm>
            <a:off x="7557516" y="2115007"/>
            <a:ext cx="894283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94A3B8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FUTURE B</a:t>
            </a:r>
            <a:endParaRPr lang="en-US" sz="1000" dirty="0"/>
          </a:p>
        </p:txBody>
      </p:sp>
      <p:sp>
        <p:nvSpPr>
          <p:cNvPr id="22" name="Text 17"/>
          <p:cNvSpPr txBox="1"/>
          <p:nvPr/>
        </p:nvSpPr>
        <p:spPr>
          <a:xfrm>
            <a:off x="7557516" y="2339035"/>
            <a:ext cx="2941625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旧態依然とした海図に固執し</a:t>
            </a:r>
            <a:endParaRPr lang="en-US" sz="1600" dirty="0"/>
          </a:p>
        </p:txBody>
      </p:sp>
      <p:sp>
        <p:nvSpPr>
          <p:cNvPr id="23" name="Text 18"/>
          <p:cNvSpPr txBox="1"/>
          <p:nvPr/>
        </p:nvSpPr>
        <p:spPr>
          <a:xfrm>
            <a:off x="7557516" y="2617013"/>
            <a:ext cx="1655978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静かに座礁する</a:t>
            </a:r>
            <a:endParaRPr lang="en-US" sz="1600" dirty="0"/>
          </a:p>
        </p:txBody>
      </p:sp>
      <p:sp>
        <p:nvSpPr>
          <p:cNvPr id="24" name="Text 19"/>
          <p:cNvSpPr txBox="1"/>
          <p:nvPr/>
        </p:nvSpPr>
        <p:spPr>
          <a:xfrm>
            <a:off x="6842455" y="3256178"/>
            <a:ext cx="2983687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E2E8F0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コスト削減と内向きな業務改善の限界</a:t>
            </a:r>
            <a:endParaRPr lang="en-US" sz="1300" dirty="0"/>
          </a:p>
        </p:txBody>
      </p:sp>
      <p:sp>
        <p:nvSpPr>
          <p:cNvPr id="25" name="Text 20"/>
          <p:cNvSpPr txBox="1"/>
          <p:nvPr/>
        </p:nvSpPr>
        <p:spPr>
          <a:xfrm>
            <a:off x="6842455" y="3660343"/>
            <a:ext cx="3145536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E2E8F0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変化の潮流から取り残され競争力を喪失</a:t>
            </a:r>
            <a:endParaRPr lang="en-US" sz="1300" dirty="0"/>
          </a:p>
        </p:txBody>
      </p:sp>
      <p:sp>
        <p:nvSpPr>
          <p:cNvPr id="26" name="Text 21"/>
          <p:cNvSpPr txBox="1"/>
          <p:nvPr/>
        </p:nvSpPr>
        <p:spPr>
          <a:xfrm>
            <a:off x="6842455" y="4063594"/>
            <a:ext cx="2983687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E2E8F0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市場という大海原からの緩やかな退場</a:t>
            </a:r>
            <a:endParaRPr lang="en-US" sz="1300" dirty="0"/>
          </a:p>
        </p:txBody>
      </p:sp>
      <p:sp>
        <p:nvSpPr>
          <p:cNvPr id="27" name="Shape 22"/>
          <p:cNvSpPr/>
          <p:nvPr/>
        </p:nvSpPr>
        <p:spPr>
          <a:xfrm>
            <a:off x="5392217" y="5520233"/>
            <a:ext cx="1410005" cy="323698"/>
          </a:xfrm>
          <a:prstGeom prst="roundRect">
            <a:avLst>
              <a:gd name="adj" fmla="val 166168"/>
            </a:avLst>
          </a:prstGeom>
          <a:solidFill>
            <a:srgbClr val="C5A059"/>
          </a:solidFill>
          <a:ln/>
        </p:spPr>
      </p:sp>
      <p:sp>
        <p:nvSpPr>
          <p:cNvPr id="28" name="Text 23"/>
          <p:cNvSpPr txBox="1"/>
          <p:nvPr/>
        </p:nvSpPr>
        <p:spPr>
          <a:xfrm>
            <a:off x="5544922" y="5577840"/>
            <a:ext cx="1207922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F172A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NOW: 2026.01</a:t>
            </a:r>
            <a:endParaRPr lang="en-US" sz="1000" dirty="0"/>
          </a:p>
        </p:txBody>
      </p:sp>
      <p:sp>
        <p:nvSpPr>
          <p:cNvPr id="29" name="Text 24"/>
          <p:cNvSpPr txBox="1"/>
          <p:nvPr/>
        </p:nvSpPr>
        <p:spPr>
          <a:xfrm>
            <a:off x="4910328" y="5917082"/>
            <a:ext cx="2509114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もはや、選択の猶予はない。</a:t>
            </a:r>
            <a:endParaRPr lang="en-US" sz="1400" dirty="0"/>
          </a:p>
        </p:txBody>
      </p:sp>
      <p:sp>
        <p:nvSpPr>
          <p:cNvPr id="30" name="Shape 25"/>
          <p:cNvSpPr/>
          <p:nvPr/>
        </p:nvSpPr>
        <p:spPr>
          <a:xfrm>
            <a:off x="6001207" y="5187391"/>
            <a:ext cx="190195" cy="190195"/>
          </a:xfrm>
          <a:prstGeom prst="ellipse">
            <a:avLst/>
          </a:prstGeom>
          <a:solidFill>
            <a:srgbClr val="FFFFFF"/>
          </a:solidFill>
          <a:ln/>
          <a:effectLst>
            <a:outerShdw sx="100000" sy="100000" kx="0" ky="0" algn="bl" rotWithShape="0" blurRad="12700" dist="12700" dir="16200000">
              <a:srgbClr val="ffffff">
                <a:alpha val="20000"/>
              </a:srgbClr>
            </a:outerShdw>
          </a:effectLst>
        </p:spPr>
      </p:sp>
      <p:sp>
        <p:nvSpPr>
          <p:cNvPr id="31" name="Shape 26"/>
          <p:cNvSpPr/>
          <p:nvPr/>
        </p:nvSpPr>
        <p:spPr>
          <a:xfrm>
            <a:off x="6096305" y="5282489"/>
            <a:ext cx="190195" cy="190195"/>
          </a:xfrm>
          <a:prstGeom prst="ellipse">
            <a:avLst/>
          </a:prstGeom>
          <a:noFill/>
          <a:ln w="25400">
            <a:solidFill>
              <a:srgbClr val="FFFFFF"/>
            </a:solidFill>
            <a:prstDash val="solid"/>
          </a:ln>
        </p:spPr>
      </p:sp>
      <p:sp>
        <p:nvSpPr>
          <p:cNvPr id="32" name="Shape 27"/>
          <p:cNvSpPr/>
          <p:nvPr/>
        </p:nvSpPr>
        <p:spPr>
          <a:xfrm>
            <a:off x="571500" y="491033"/>
            <a:ext cx="57607" cy="371246"/>
          </a:xfrm>
          <a:prstGeom prst="rect">
            <a:avLst/>
          </a:prstGeom>
          <a:solidFill>
            <a:srgbClr val="C5A059"/>
          </a:solidFill>
          <a:ln/>
        </p:spPr>
      </p:sp>
      <p:sp>
        <p:nvSpPr>
          <p:cNvPr id="33" name="Text 28"/>
          <p:cNvSpPr txBox="1"/>
          <p:nvPr/>
        </p:nvSpPr>
        <p:spPr>
          <a:xfrm>
            <a:off x="819302" y="453542"/>
            <a:ext cx="755385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Noto Serif JP" pitchFamily="34" charset="0"/>
                <a:ea typeface="Noto Serif JP" pitchFamily="34" charset="-122"/>
                <a:cs typeface="Noto Serif JP" pitchFamily="34" charset="-120"/>
              </a:rPr>
              <a:t>未来の分岐点：あなたは、どちらの船に乗りますか？</a:t>
            </a:r>
            <a:endParaRPr lang="en-US" sz="2400" dirty="0"/>
          </a:p>
        </p:txBody>
      </p:sp>
      <p:sp>
        <p:nvSpPr>
          <p:cNvPr id="34" name="Text 29"/>
          <p:cNvSpPr txBox="1"/>
          <p:nvPr/>
        </p:nvSpPr>
        <p:spPr>
          <a:xfrm>
            <a:off x="11333988" y="6486754"/>
            <a:ext cx="381305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475569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9 / 14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Generated by Gen-Spark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Multi-page HTML Content</dc:title>
  <dc:subject>PptxGenJS Presentation</dc:subject>
  <dc:creator>Visual Extract to PPTX Converter</dc:creator>
  <cp:lastModifiedBy>Visual Extract to PPTX Converter</cp:lastModifiedBy>
  <cp:revision>1</cp:revision>
  <dcterms:created xsi:type="dcterms:W3CDTF">2026-01-03T00:35:46Z</dcterms:created>
  <dcterms:modified xsi:type="dcterms:W3CDTF">2026-01-03T00:35:46Z</dcterms:modified>
</cp:coreProperties>
</file>