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300" r:id="rId2"/>
    <p:sldId id="301" r:id="rId3"/>
    <p:sldId id="302" r:id="rId4"/>
    <p:sldId id="303" r:id="rId5"/>
    <p:sldId id="304" r:id="rId6"/>
    <p:sldId id="305" r:id="rId7"/>
    <p:sldId id="306" r:id="rId8"/>
    <p:sldId id="307" r:id="rId9"/>
    <p:sldId id="308" r:id="rId10"/>
    <p:sldId id="309" r:id="rId11"/>
    <p:sldId id="310" r:id="rId12"/>
    <p:sldId id="311" r:id="rId13"/>
    <p:sldId id="312" r:id="rId14"/>
    <p:sldId id="313"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2" r:id="rId34"/>
    <p:sldId id="333" r:id="rId35"/>
    <p:sldId id="334" r:id="rId36"/>
    <p:sldId id="335" r:id="rId37"/>
    <p:sldId id="336" r:id="rId38"/>
    <p:sldId id="337" r:id="rId39"/>
  </p:sldIdLst>
  <p:sldSz cx="18288000" cy="10287000"/>
  <p:notesSz cx="6858000" cy="9144000"/>
  <p:embeddedFontLst>
    <p:embeddedFont>
      <p:font typeface="源柔ゴシック Heavy" panose="020B0702020203020207" pitchFamily="34" charset="-128"/>
      <p:regular r:id="rId41"/>
      <p:bold r:id="rId42"/>
    </p:embeddedFont>
    <p:embeddedFont>
      <p:font typeface="源柔ゴシック Medium" panose="020B0402020203020207" pitchFamily="34" charset="-128"/>
      <p:regular r:id="rId43"/>
    </p:embeddedFont>
    <p:embeddedFont>
      <p:font typeface="源柔ゴシック" panose="020B0302020203020207"/>
      <p:regular r:id="rId44"/>
    </p:embeddedFont>
    <p:embeddedFont>
      <p:font typeface="源柔ゴシック Bold" panose="020B0602020203020207"/>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11" autoAdjust="0"/>
  </p:normalViewPr>
  <p:slideViewPr>
    <p:cSldViewPr>
      <p:cViewPr>
        <p:scale>
          <a:sx n="95" d="100"/>
          <a:sy n="95" d="100"/>
        </p:scale>
        <p:origin x="-88" y="30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17884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自己紹介と今日の趣旨を簡潔に。「AIを使ってPowerPointを自動生成するツールを作ったので、その紹介をします」</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Claude Code単体でのパワポ生成も試したが、リッチな見た目という点では物足りなかった</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まじん式のアプローチは良かった。骨子作成とデザイン実装を分離するという発想は今回のツールにも引き継いでいる。ただしテンプレートの差し替えにはコード改変が必要だった</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5つを並べて比較することで、それぞれの得意不得意を一覧で把握できるようにする。最後の5枚目が「じゃあ何が必要か」という次セクションへの橋渡し</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いよいよ今回作ったツールの核心部分。まじん式の良い部分を引き継ぎつつ、テンプレートを外部ファイル化した</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解決策の核心を一言で伝える。テンプレートをコードから切り離してファイル化するというシンプルなアイデア</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ツールの設計思想は「考える部分」「見た目の部分」「組み立てる部分」の3つを明確に分離すること。それぞれに最適な担い手を割り当てている</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テンプレートの具体的な構造を見せる。実際のpptxファイルを開いた画面を見せると分かりやすい</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まじん式との最大の違いがここ。テンプレートの管理がファイル操作だけで完結する点を強調する</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具体的な操作フローを見せていく。4つのステップに分けて説明する</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全体の流れを俯瞰で把握してもらう。この後の数スライドで各ステップを詳しく見せる</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全体の流れを示す。共感→問題提起→解決策→具体的な使い方→細部→課題→まとめという構成</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プロンプトにはテンプレートの全レイアウト情報が含まれるため、AIが適切なレイアウトを選択できる仕組みになっている</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長いプレゼンで途中チェックを省略する理由は、コンテキストウィンドウの圧縮処理が挟まると正確さが失われるため。これは設計上の重要な判断</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JSONという構造化フォーマットを使うことで、AIの出力を機械的に処理できる。ここがこのツールの設計の肝</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この処理は完全に機械的。AIは関与せず、JSONの指示通りにテンプレートへの流し込みを行うだけ</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実際の出力結果を見せるのが最も説得力がある。複数スライドのサムネイル一覧を見せるとインパクトが大きい</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細かいが大事な実装ポイントを紹介していく。文字あふれ対策、グラフ、画像、付加機能など</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これらの自動処理があることで、JSON貼り付け後の手作業が大幅に減る。特に文字あふれ対策は地味だが重要</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画像素材の生成と補完はGenspark経由のnanoBananaが現実的。2026年いっぱいはクレジット消費なく使える見込み</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付加機能の紹介。どちらもチェックボックス1つで切り替わるので使い方は簡単</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テンプレ作成のハードルをClaude Codeで下げている。プロンプトのブラッシュアップも継続中</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ここから共感パートに入る。「プレゼン作って」と言われたときの面倒くささを共有する</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正直に課題を共有する。完璧ではないが改善の道筋は見えていることを伝える</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課題を隠さず共有することで信頼感を得る。それぞれに対して改善の方向性も示していることがポイント</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実用上のTipsとして紹介。Claude使用時にもこの問題は起こりうるので、プロンプトに明示的な指示を含めている</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課題に対する改善ロードマップを示すことで、開発が継続していることを伝える</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全体の振り返りと、このツールで何が変わるのかを端的にまとめる</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3つのポイントに集約して記憶に残す。「リッチで編集可能」「テンプレ自由」「AI×機械の役割分担」</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ツールの設計思想を一言で表すキーメッセージ。印象に残る締めの言葉として</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Genspark等で生成した場合との差別化ポイント。修正のしやすさは実務では非常に重要</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聴衆の共感を得るスライド。プレゼン作成の面倒さは誰もが感じている共通の悩み</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プレゼン自動生成の世界では「見た目のリッチさ」と「後からの編集しやすさ」がトレードオフになっている。この両立が今回のツールの狙い</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問題提起のキーメッセージ。このジレンマを解決するのが今回のツールだと予告する</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具体的に既存ツールをひとつずつ見ていく。それぞれの良い点と限界を正直に伝える</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nanoBananaの評価は条件付き。「1回だけ使うスライドなら」という限定評価であることを強調する。nanoBananaになって以降は日本語の文字出力が改善された</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3"/>
          </p:nvPr>
        </p:nvSpPr>
        <p:spPr/>
        <p:txBody>
          <a:bodyPr/>
          <a:lstStyle/>
          <a:p>
            <a:r>
              <a:t>Gensparkのスライド生成機能とClaude Codeでのパワポ生成は同じ課題を抱える。編集可能だが見た目が見劣りする</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sv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8.svg"/></Relationships>
</file>

<file path=ppt/slides/_rels/slide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4.svg"/></Relationships>
</file>

<file path=ppt/slides/_rels/slide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3771809"/>
            <a:ext cx="9759532" cy="800531"/>
            <a:chOff x="0" y="0"/>
            <a:chExt cx="2570412" cy="210839"/>
          </a:xfrm>
        </p:grpSpPr>
        <p:sp>
          <p:nvSpPr>
            <p:cNvPr id="3" name="Freeform 3"/>
            <p:cNvSpPr/>
            <p:nvPr/>
          </p:nvSpPr>
          <p:spPr>
            <a:xfrm>
              <a:off x="0" y="0"/>
              <a:ext cx="2570412" cy="210840"/>
            </a:xfrm>
            <a:custGeom>
              <a:avLst/>
              <a:gdLst/>
              <a:ahLst/>
              <a:cxnLst/>
              <a:rect l="l" t="t" r="r" b="b"/>
              <a:pathLst>
                <a:path w="2570412" h="210840">
                  <a:moveTo>
                    <a:pt x="79327" y="0"/>
                  </a:moveTo>
                  <a:lnTo>
                    <a:pt x="2491085" y="0"/>
                  </a:lnTo>
                  <a:cubicBezTo>
                    <a:pt x="2512124" y="0"/>
                    <a:pt x="2532301" y="8358"/>
                    <a:pt x="2547177" y="23234"/>
                  </a:cubicBezTo>
                  <a:cubicBezTo>
                    <a:pt x="2562054" y="38111"/>
                    <a:pt x="2570412" y="58288"/>
                    <a:pt x="2570412" y="79327"/>
                  </a:cubicBezTo>
                  <a:lnTo>
                    <a:pt x="2570412" y="131513"/>
                  </a:lnTo>
                  <a:cubicBezTo>
                    <a:pt x="2570412" y="152552"/>
                    <a:pt x="2562054" y="172729"/>
                    <a:pt x="2547177" y="187605"/>
                  </a:cubicBezTo>
                  <a:cubicBezTo>
                    <a:pt x="2532301" y="202482"/>
                    <a:pt x="2512124" y="210840"/>
                    <a:pt x="2491085" y="210840"/>
                  </a:cubicBezTo>
                  <a:lnTo>
                    <a:pt x="79327" y="210840"/>
                  </a:lnTo>
                  <a:cubicBezTo>
                    <a:pt x="58288" y="210840"/>
                    <a:pt x="38111" y="202482"/>
                    <a:pt x="23234" y="187605"/>
                  </a:cubicBezTo>
                  <a:cubicBezTo>
                    <a:pt x="8358" y="172729"/>
                    <a:pt x="0" y="152552"/>
                    <a:pt x="0" y="131513"/>
                  </a:cubicBezTo>
                  <a:lnTo>
                    <a:pt x="0" y="79327"/>
                  </a:lnTo>
                  <a:cubicBezTo>
                    <a:pt x="0" y="58288"/>
                    <a:pt x="8358" y="38111"/>
                    <a:pt x="23234" y="23234"/>
                  </a:cubicBezTo>
                  <a:cubicBezTo>
                    <a:pt x="38111" y="8358"/>
                    <a:pt x="58288" y="0"/>
                    <a:pt x="79327" y="0"/>
                  </a:cubicBezTo>
                  <a:close/>
                </a:path>
              </a:pathLst>
            </a:custGeom>
            <a:solidFill>
              <a:srgbClr val="0B6F52"/>
            </a:solidFill>
          </p:spPr>
          <p:txBody>
            <a:bodyPr/>
            <a:lstStyle/>
            <a:p>
              <a:endParaRPr/>
            </a:p>
          </p:txBody>
        </p:sp>
        <p:sp>
          <p:nvSpPr>
            <p:cNvPr id="4" name="TextBox 4"/>
            <p:cNvSpPr txBox="1"/>
            <p:nvPr/>
          </p:nvSpPr>
          <p:spPr>
            <a:xfrm>
              <a:off x="0" y="-76200"/>
              <a:ext cx="2570412" cy="287039"/>
            </a:xfrm>
            <a:prstGeom prst="rect">
              <a:avLst/>
            </a:prstGeom>
          </p:spPr>
          <p:txBody>
            <a:bodyPr lIns="50800" tIns="50800" rIns="50800" bIns="50800" rtlCol="0" anchor="ctr"/>
            <a:lstStyle/>
            <a:p>
              <a:pPr algn="ctr">
                <a:lnSpc>
                  <a:spcPts val="3500"/>
                </a:lnSpc>
              </a:pPr>
              <a:endParaRPr/>
            </a:p>
          </p:txBody>
        </p:sp>
      </p:grpSp>
      <p:sp>
        <p:nvSpPr>
          <p:cNvPr id="5" name="TextBox 5"/>
          <p:cNvSpPr txBox="1"/>
          <p:nvPr/>
        </p:nvSpPr>
        <p:spPr>
          <a:xfrm>
            <a:off x="1524000" y="5129212"/>
            <a:ext cx="11530662" cy="1352531"/>
          </a:xfrm>
          <a:prstGeom prst="rect">
            <a:avLst/>
          </a:prstGeom>
        </p:spPr>
        <p:txBody>
          <a:bodyPr lIns="0" tIns="0" rIns="0" bIns="0" rtlCol="0" anchor="t">
            <a:spAutoFit/>
          </a:bodyPr>
          <a:lstStyle/>
          <a:p>
            <a:pPr marL="0" lvl="0" indent="0" algn="l">
              <a:lnSpc>
                <a:spcPts val="10501"/>
              </a:lnSpc>
              <a:spcBef>
                <a:spcPct val="0"/>
              </a:spcBef>
            </a:pPr>
            <a:r>
              <a:rPr sz="7500" b="1">
                <a:solidFill>
                  <a:srgbClr val="0E0E0E"/>
                </a:solidFill>
                <a:latin typeface="源柔ゴシック Bold"/>
              </a:rPr>
              <a:t>AIでパワポ自動生成</a:t>
            </a:r>
          </a:p>
        </p:txBody>
      </p:sp>
      <p:sp>
        <p:nvSpPr>
          <p:cNvPr id="19" name="Rectangle 18"/>
          <p:cNvSpPr/>
          <p:nvPr/>
        </p:nvSpPr>
        <p:spPr>
          <a:xfrm>
            <a:off x="1535492" y="1524000"/>
            <a:ext cx="574307" cy="622687"/>
          </a:xfrm>
          <a:prstGeom prst="rect">
            <a:avLst/>
          </a:prstGeom>
          <a:solidFill>
            <a:srgbClr val="E0E0E0"/>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endParaRPr/>
          </a:p>
        </p:txBody>
      </p:sp>
      <p:sp>
        <p:nvSpPr>
          <p:cNvPr id="7" name="Freeform 7"/>
          <p:cNvSpPr/>
          <p:nvPr/>
        </p:nvSpPr>
        <p:spPr>
          <a:xfrm>
            <a:off x="12384741" y="5050551"/>
            <a:ext cx="6236101" cy="5559897"/>
          </a:xfrm>
          <a:custGeom>
            <a:avLst/>
            <a:gdLst/>
            <a:ahLst/>
            <a:cxnLst/>
            <a:rect l="l" t="t" r="r" b="b"/>
            <a:pathLst>
              <a:path w="6236101" h="5559897">
                <a:moveTo>
                  <a:pt x="0" y="0"/>
                </a:moveTo>
                <a:lnTo>
                  <a:pt x="6236101" y="0"/>
                </a:lnTo>
                <a:lnTo>
                  <a:pt x="6236101" y="5559897"/>
                </a:lnTo>
                <a:lnTo>
                  <a:pt x="0" y="555989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sp>
        <p:nvSpPr>
          <p:cNvPr id="8" name="Freeform 8"/>
          <p:cNvSpPr/>
          <p:nvPr/>
        </p:nvSpPr>
        <p:spPr>
          <a:xfrm>
            <a:off x="15082432" y="1524000"/>
            <a:ext cx="3538410" cy="4048118"/>
          </a:xfrm>
          <a:custGeom>
            <a:avLst/>
            <a:gdLst/>
            <a:ahLst/>
            <a:cxnLst/>
            <a:rect l="l" t="t" r="r" b="b"/>
            <a:pathLst>
              <a:path w="3538410" h="4048118">
                <a:moveTo>
                  <a:pt x="0" y="0"/>
                </a:moveTo>
                <a:lnTo>
                  <a:pt x="3538410" y="0"/>
                </a:lnTo>
                <a:lnTo>
                  <a:pt x="3538410" y="4048118"/>
                </a:lnTo>
                <a:lnTo>
                  <a:pt x="0" y="4048118"/>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a:p>
        </p:txBody>
      </p:sp>
      <p:sp>
        <p:nvSpPr>
          <p:cNvPr id="9" name="Freeform 9"/>
          <p:cNvSpPr/>
          <p:nvPr/>
        </p:nvSpPr>
        <p:spPr>
          <a:xfrm>
            <a:off x="13054662" y="3006786"/>
            <a:ext cx="2565333" cy="2565333"/>
          </a:xfrm>
          <a:custGeom>
            <a:avLst/>
            <a:gdLst/>
            <a:ahLst/>
            <a:cxnLst/>
            <a:rect l="l" t="t" r="r" b="b"/>
            <a:pathLst>
              <a:path w="2565333" h="2565333">
                <a:moveTo>
                  <a:pt x="0" y="0"/>
                </a:moveTo>
                <a:lnTo>
                  <a:pt x="2565332" y="0"/>
                </a:lnTo>
                <a:lnTo>
                  <a:pt x="2565332" y="2565332"/>
                </a:lnTo>
                <a:lnTo>
                  <a:pt x="0" y="2565332"/>
                </a:lnTo>
                <a:lnTo>
                  <a:pt x="0" y="0"/>
                </a:lnTo>
                <a:close/>
              </a:path>
            </a:pathLst>
          </a:custGeom>
          <a:blipFill>
            <a:blip>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a:p>
        </p:txBody>
      </p:sp>
      <p:sp>
        <p:nvSpPr>
          <p:cNvPr id="10" name="Freeform 10"/>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a:p>
        </p:txBody>
      </p:sp>
      <p:sp>
        <p:nvSpPr>
          <p:cNvPr id="11" name="Freeform 11"/>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a:p>
        </p:txBody>
      </p:sp>
      <p:grpSp>
        <p:nvGrpSpPr>
          <p:cNvPr id="12" name="Group 12"/>
          <p:cNvGrpSpPr/>
          <p:nvPr/>
        </p:nvGrpSpPr>
        <p:grpSpPr>
          <a:xfrm>
            <a:off x="-277072" y="-277111"/>
            <a:ext cx="473615" cy="10887559"/>
            <a:chOff x="0" y="0"/>
            <a:chExt cx="124738" cy="2867505"/>
          </a:xfrm>
        </p:grpSpPr>
        <p:sp>
          <p:nvSpPr>
            <p:cNvPr id="13" name="Freeform 13"/>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0B6F52"/>
            </a:solidFill>
          </p:spPr>
          <p:txBody>
            <a:bodyPr/>
            <a:lstStyle/>
            <a:p>
              <a:endParaRPr/>
            </a:p>
          </p:txBody>
        </p:sp>
        <p:sp>
          <p:nvSpPr>
            <p:cNvPr id="14" name="TextBox 14"/>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15" name="TextBox 15"/>
          <p:cNvSpPr txBox="1"/>
          <p:nvPr/>
        </p:nvSpPr>
        <p:spPr>
          <a:xfrm>
            <a:off x="1535492" y="8262654"/>
            <a:ext cx="10849249" cy="500346"/>
          </a:xfrm>
          <a:prstGeom prst="rect">
            <a:avLst/>
          </a:prstGeom>
        </p:spPr>
        <p:txBody>
          <a:bodyPr lIns="0" tIns="0" rIns="0" bIns="0" rtlCol="0" anchor="t">
            <a:spAutoFit/>
          </a:bodyPr>
          <a:lstStyle/>
          <a:p>
            <a:pPr marL="0" lvl="0" indent="0" algn="l">
              <a:lnSpc>
                <a:spcPts val="3920"/>
              </a:lnSpc>
              <a:spcBef>
                <a:spcPct val="0"/>
              </a:spcBef>
            </a:pPr>
            <a:r>
              <a:rPr sz="2800" b="1">
                <a:solidFill>
                  <a:srgbClr val="0E0E0E"/>
                </a:solidFill>
                <a:latin typeface="源柔ゴシック Medium"/>
              </a:rPr>
              <a:t>大下勇次</a:t>
            </a:r>
          </a:p>
        </p:txBody>
      </p:sp>
      <p:sp>
        <p:nvSpPr>
          <p:cNvPr id="16" name="TextBox 16"/>
          <p:cNvSpPr txBox="1"/>
          <p:nvPr/>
        </p:nvSpPr>
        <p:spPr>
          <a:xfrm>
            <a:off x="1524000" y="9000825"/>
            <a:ext cx="9759532" cy="450916"/>
          </a:xfrm>
          <a:prstGeom prst="rect">
            <a:avLst/>
          </a:prstGeom>
        </p:spPr>
        <p:txBody>
          <a:bodyPr lIns="0" tIns="0" rIns="0" bIns="0" rtlCol="0" anchor="t">
            <a:spAutoFit/>
          </a:bodyPr>
          <a:lstStyle/>
          <a:p>
            <a:pPr algn="l">
              <a:lnSpc>
                <a:spcPts val="3500"/>
              </a:lnSpc>
              <a:spcBef>
                <a:spcPct val="0"/>
              </a:spcBef>
            </a:pPr>
            <a:r>
              <a:rPr sz="2500" b="1">
                <a:solidFill>
                  <a:srgbClr val="0E0E0E"/>
                </a:solidFill>
                <a:latin typeface="源柔ゴシック Medium"/>
              </a:rPr>
              <a:t>2026年3月</a:t>
            </a:r>
          </a:p>
        </p:txBody>
      </p:sp>
      <p:sp>
        <p:nvSpPr>
          <p:cNvPr id="17" name="TextBox 17"/>
          <p:cNvSpPr txBox="1"/>
          <p:nvPr/>
        </p:nvSpPr>
        <p:spPr>
          <a:xfrm>
            <a:off x="1524000" y="3829078"/>
            <a:ext cx="9759532" cy="625473"/>
          </a:xfrm>
          <a:prstGeom prst="rect">
            <a:avLst/>
          </a:prstGeom>
        </p:spPr>
        <p:txBody>
          <a:bodyPr lIns="0" tIns="0" rIns="0" bIns="0" rtlCol="0" anchor="t">
            <a:spAutoFit/>
          </a:bodyPr>
          <a:lstStyle/>
          <a:p>
            <a:pPr algn="ctr">
              <a:lnSpc>
                <a:spcPts val="4900"/>
              </a:lnSpc>
              <a:spcBef>
                <a:spcPct val="0"/>
              </a:spcBef>
            </a:pPr>
            <a:r>
              <a:rPr sz="3500" b="1">
                <a:solidFill>
                  <a:srgbClr val="FFFFFF"/>
                </a:solidFill>
                <a:latin typeface="源柔ゴシック Medium"/>
              </a:rPr>
              <a:t>テンプレート外出し方式の設計と実装</a:t>
            </a:r>
          </a:p>
        </p:txBody>
      </p:sp>
      <p:sp>
        <p:nvSpPr>
          <p:cNvPr id="18" name="TextBox 18"/>
          <p:cNvSpPr txBox="1"/>
          <p:nvPr/>
        </p:nvSpPr>
        <p:spPr>
          <a:xfrm>
            <a:off x="2317378" y="1648786"/>
            <a:ext cx="4445000" cy="497901"/>
          </a:xfrm>
          <a:prstGeom prst="rect">
            <a:avLst/>
          </a:prstGeom>
        </p:spPr>
        <p:txBody>
          <a:bodyPr lIns="0" tIns="0" rIns="0" bIns="0" rtlCol="0" anchor="t">
            <a:spAutoFit/>
          </a:bodyPr>
          <a:lstStyle/>
          <a:p>
            <a:pPr marL="0" lvl="0" indent="0" algn="l">
              <a:lnSpc>
                <a:spcPts val="3744"/>
              </a:lnSpc>
              <a:spcBef>
                <a:spcPct val="0"/>
              </a:spcBef>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3" name="Freeform 3"/>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8" name="Group 8"/>
          <p:cNvGrpSpPr/>
          <p:nvPr/>
        </p:nvGrpSpPr>
        <p:grpSpPr>
          <a:xfrm>
            <a:off x="-277072" y="-277111"/>
            <a:ext cx="473615" cy="10887559"/>
            <a:chOff x="0" y="0"/>
            <a:chExt cx="124738" cy="2867505"/>
          </a:xfrm>
        </p:grpSpPr>
        <p:sp>
          <p:nvSpPr>
            <p:cNvPr id="9" name="Freeform 9"/>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10" name="TextBox 10"/>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11" name="TextBox 10"/>
          <p:cNvSpPr txBox="1"/>
          <p:nvPr/>
        </p:nvSpPr>
        <p:spPr>
          <a:xfrm>
            <a:off x="914400" y="1234440"/>
            <a:ext cx="16459200" cy="925830"/>
          </a:xfrm>
          <a:prstGeom prst="rect">
            <a:avLst/>
          </a:prstGeom>
          <a:noFill/>
        </p:spPr>
        <p:txBody>
          <a:bodyPr wrap="square">
            <a:spAutoFit/>
          </a:bodyPr>
          <a:lstStyle/>
          <a:p>
            <a:pPr algn="l"/>
            <a:r>
              <a:rPr sz="3500" b="1">
                <a:solidFill>
                  <a:srgbClr val="1B5E20"/>
                </a:solidFill>
                <a:latin typeface="源柔ゴシック Bold"/>
              </a:rPr>
              <a:t>02 既存ツールの限界</a:t>
            </a:r>
          </a:p>
        </p:txBody>
      </p:sp>
      <p:sp>
        <p:nvSpPr>
          <p:cNvPr id="15" name="Rectangle 14"/>
          <p:cNvSpPr/>
          <p:nvPr/>
        </p:nvSpPr>
        <p:spPr>
          <a:xfrm>
            <a:off x="914400" y="2198370"/>
            <a:ext cx="4023360" cy="50800"/>
          </a:xfrm>
          <a:prstGeom prst="rect">
            <a:avLst/>
          </a:prstGeom>
          <a:solidFill>
            <a:srgbClr val="FFD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11">
            <a:extLst>
              <a:ext uri="{FF2B5EF4-FFF2-40B4-BE49-F238E27FC236}">
                <a16:creationId xmlns:a16="http://schemas.microsoft.com/office/drawing/2014/main" id="{1B17929B-7F04-EC51-A5AC-0EB91C16C90A}"/>
              </a:ext>
            </a:extLst>
          </p:cNvPr>
          <p:cNvSpPr txBox="1"/>
          <p:nvPr/>
        </p:nvSpPr>
        <p:spPr>
          <a:xfrm>
            <a:off x="9678977" y="3268279"/>
            <a:ext cx="8046720" cy="707886"/>
          </a:xfrm>
          <a:prstGeom prst="rect">
            <a:avLst/>
          </a:prstGeom>
          <a:noFill/>
        </p:spPr>
        <p:txBody>
          <a:bodyPr wrap="square">
            <a:spAutoFit/>
          </a:bodyPr>
          <a:lstStyle/>
          <a:p>
            <a:pPr algn="l"/>
            <a:r>
              <a:rPr sz="4000" b="1">
                <a:solidFill>
                  <a:srgbClr val="1B5E20"/>
                </a:solidFill>
                <a:latin typeface="源柔ゴシック Bold"/>
              </a:rPr>
              <a:t>Claude Codeで直接生成</a:t>
            </a:r>
          </a:p>
        </p:txBody>
      </p:sp>
      <p:sp>
        <p:nvSpPr>
          <p:cNvPr id="5" name="TextBox 12">
            <a:extLst>
              <a:ext uri="{FF2B5EF4-FFF2-40B4-BE49-F238E27FC236}">
                <a16:creationId xmlns:a16="http://schemas.microsoft.com/office/drawing/2014/main" id="{8CDCCBAA-19A4-4715-D6C7-F1D93812DD84}"/>
              </a:ext>
            </a:extLst>
          </p:cNvPr>
          <p:cNvSpPr txBox="1"/>
          <p:nvPr/>
        </p:nvSpPr>
        <p:spPr>
          <a:xfrm>
            <a:off x="9678977" y="5770361"/>
            <a:ext cx="8046720" cy="646331"/>
          </a:xfrm>
          <a:prstGeom prst="rect">
            <a:avLst/>
          </a:prstGeom>
          <a:noFill/>
        </p:spPr>
        <p:txBody>
          <a:bodyPr wrap="square">
            <a:spAutoFit/>
          </a:bodyPr>
          <a:lstStyle/>
          <a:p>
            <a:pPr algn="l"/>
            <a:r>
              <a:rPr sz="2520">
                <a:solidFill>
                  <a:srgbClr val="1B2820"/>
                </a:solidFill>
                <a:latin typeface="源柔ゴシック Bold"/>
              </a:rPr>
              <a:t>Claude Codeにpptxを直接作らせる方法。編集はできるがデザインの統一感が出しにくい。独特な不可視オブジェクトが残り、後から修正する際にも手間がかかる。</a:t>
            </a:r>
          </a:p>
        </p:txBody>
      </p:sp>
      <p:pic>
        <p:nvPicPr>
          <p:cNvPr id="6" name="図 5">
            <a:extLst>
              <a:ext uri="{FF2B5EF4-FFF2-40B4-BE49-F238E27FC236}">
                <a16:creationId xmlns:a16="http://schemas.microsoft.com/office/drawing/2014/main" id="{DC498377-C37B-3067-E069-F4AEB97DF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112" y="3268279"/>
            <a:ext cx="8131045" cy="457371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3" name="Freeform 3"/>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8" name="Group 8"/>
          <p:cNvGrpSpPr/>
          <p:nvPr/>
        </p:nvGrpSpPr>
        <p:grpSpPr>
          <a:xfrm>
            <a:off x="-277072" y="-277111"/>
            <a:ext cx="473615" cy="10887559"/>
            <a:chOff x="0" y="0"/>
            <a:chExt cx="124738" cy="2867505"/>
          </a:xfrm>
        </p:grpSpPr>
        <p:sp>
          <p:nvSpPr>
            <p:cNvPr id="9" name="Freeform 9"/>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10" name="TextBox 10"/>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11" name="TextBox 10"/>
          <p:cNvSpPr txBox="1"/>
          <p:nvPr/>
        </p:nvSpPr>
        <p:spPr>
          <a:xfrm>
            <a:off x="914400" y="1234440"/>
            <a:ext cx="16459200" cy="925830"/>
          </a:xfrm>
          <a:prstGeom prst="rect">
            <a:avLst/>
          </a:prstGeom>
          <a:noFill/>
        </p:spPr>
        <p:txBody>
          <a:bodyPr wrap="square">
            <a:spAutoFit/>
          </a:bodyPr>
          <a:lstStyle/>
          <a:p>
            <a:pPr algn="l"/>
            <a:r>
              <a:rPr sz="3500" b="1">
                <a:solidFill>
                  <a:srgbClr val="1B5E20"/>
                </a:solidFill>
                <a:latin typeface="源柔ゴシック Bold"/>
              </a:rPr>
              <a:t>02 既存ツールの限界</a:t>
            </a:r>
          </a:p>
        </p:txBody>
      </p:sp>
      <p:sp>
        <p:nvSpPr>
          <p:cNvPr id="12" name="TextBox 11"/>
          <p:cNvSpPr txBox="1"/>
          <p:nvPr/>
        </p:nvSpPr>
        <p:spPr>
          <a:xfrm>
            <a:off x="914400" y="3268279"/>
            <a:ext cx="8046720" cy="707886"/>
          </a:xfrm>
          <a:prstGeom prst="rect">
            <a:avLst/>
          </a:prstGeom>
          <a:noFill/>
        </p:spPr>
        <p:txBody>
          <a:bodyPr wrap="square">
            <a:spAutoFit/>
          </a:bodyPr>
          <a:lstStyle/>
          <a:p>
            <a:pPr algn="l"/>
            <a:r>
              <a:rPr sz="4000" b="1">
                <a:solidFill>
                  <a:srgbClr val="1B5E20"/>
                </a:solidFill>
                <a:latin typeface="源柔ゴシック Bold"/>
              </a:rPr>
              <a:t>まじん式（GAS方式）</a:t>
            </a:r>
          </a:p>
        </p:txBody>
      </p:sp>
      <p:sp>
        <p:nvSpPr>
          <p:cNvPr id="13" name="TextBox 12"/>
          <p:cNvSpPr txBox="1"/>
          <p:nvPr/>
        </p:nvSpPr>
        <p:spPr>
          <a:xfrm>
            <a:off x="914400" y="5770361"/>
            <a:ext cx="8046720" cy="646331"/>
          </a:xfrm>
          <a:prstGeom prst="rect">
            <a:avLst/>
          </a:prstGeom>
          <a:noFill/>
        </p:spPr>
        <p:txBody>
          <a:bodyPr wrap="square">
            <a:spAutoFit/>
          </a:bodyPr>
          <a:lstStyle/>
          <a:p>
            <a:pPr algn="l"/>
            <a:r>
              <a:rPr sz="2520">
                <a:solidFill>
                  <a:srgbClr val="1B2820"/>
                </a:solidFill>
                <a:latin typeface="源柔ゴシック Bold"/>
              </a:rPr>
              <a:t>Google Apps Script上で動くスクリプト。AIと相談して骨子を作り、事前に組み込まれたテンプレートに流し込む方式。綺麗なスライドが作れるが、テンプレートがハードコーディングされていて拡張しにくい。</a:t>
            </a:r>
          </a:p>
        </p:txBody>
      </p:sp>
      <p:sp>
        <p:nvSpPr>
          <p:cNvPr id="15" name="Rectangle 14"/>
          <p:cNvSpPr/>
          <p:nvPr/>
        </p:nvSpPr>
        <p:spPr>
          <a:xfrm>
            <a:off x="914400" y="2198370"/>
            <a:ext cx="4023360" cy="50800"/>
          </a:xfrm>
          <a:prstGeom prst="rect">
            <a:avLst/>
          </a:prstGeom>
          <a:solidFill>
            <a:srgbClr val="FFD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7" name="図 6">
            <a:extLst>
              <a:ext uri="{FF2B5EF4-FFF2-40B4-BE49-F238E27FC236}">
                <a16:creationId xmlns:a16="http://schemas.microsoft.com/office/drawing/2014/main" id="{20FCC099-93E1-0965-D186-9CE3A1EE91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9767" y="3268279"/>
            <a:ext cx="8256847" cy="46482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AF945717-26E0-A21D-0F76-B0DB34C3B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5957" y="3091830"/>
            <a:ext cx="1260000" cy="1260000"/>
          </a:xfrm>
          <a:prstGeom prst="rect">
            <a:avLst/>
          </a:prstGeom>
        </p:spPr>
      </p:pic>
      <p:pic>
        <p:nvPicPr>
          <p:cNvPr id="23" name="図 22">
            <a:extLst>
              <a:ext uri="{FF2B5EF4-FFF2-40B4-BE49-F238E27FC236}">
                <a16:creationId xmlns:a16="http://schemas.microsoft.com/office/drawing/2014/main" id="{7CDBE055-4CE4-C005-C7AF-14ADCF71D0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2041" y="3091830"/>
            <a:ext cx="1260000" cy="1260000"/>
          </a:xfrm>
          <a:prstGeom prst="rect">
            <a:avLst/>
          </a:prstGeom>
        </p:spPr>
      </p:pic>
      <p:pic>
        <p:nvPicPr>
          <p:cNvPr id="45" name="図 44">
            <a:extLst>
              <a:ext uri="{FF2B5EF4-FFF2-40B4-BE49-F238E27FC236}">
                <a16:creationId xmlns:a16="http://schemas.microsoft.com/office/drawing/2014/main" id="{1388DB2E-C3F9-A849-7354-C683DC8CE2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8920" y="6115757"/>
            <a:ext cx="1260000" cy="1260000"/>
          </a:xfrm>
          <a:prstGeom prst="rect">
            <a:avLst/>
          </a:prstGeom>
        </p:spPr>
      </p:pic>
      <p:pic>
        <p:nvPicPr>
          <p:cNvPr id="47" name="図 46">
            <a:extLst>
              <a:ext uri="{FF2B5EF4-FFF2-40B4-BE49-F238E27FC236}">
                <a16:creationId xmlns:a16="http://schemas.microsoft.com/office/drawing/2014/main" id="{6D261026-2738-32AE-A0A3-89E95F9529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4000" y="6115757"/>
            <a:ext cx="1260000" cy="1260000"/>
          </a:xfrm>
          <a:prstGeom prst="rect">
            <a:avLst/>
          </a:prstGeom>
        </p:spPr>
      </p:pic>
      <p:pic>
        <p:nvPicPr>
          <p:cNvPr id="49" name="図 48">
            <a:extLst>
              <a:ext uri="{FF2B5EF4-FFF2-40B4-BE49-F238E27FC236}">
                <a16:creationId xmlns:a16="http://schemas.microsoft.com/office/drawing/2014/main" id="{1F8CC0A9-066A-4CEF-A61E-B7D9581FED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29080" y="6115757"/>
            <a:ext cx="1260000" cy="1260000"/>
          </a:xfrm>
          <a:prstGeom prst="rect">
            <a:avLst/>
          </a:prstGeom>
        </p:spPr>
      </p:pic>
      <p:grpSp>
        <p:nvGrpSpPr>
          <p:cNvPr id="2" name="Group 2"/>
          <p:cNvGrpSpPr/>
          <p:nvPr/>
        </p:nvGrpSpPr>
        <p:grpSpPr>
          <a:xfrm>
            <a:off x="4650406" y="2399430"/>
            <a:ext cx="4271105" cy="2609663"/>
            <a:chOff x="0" y="0"/>
            <a:chExt cx="822395" cy="502487"/>
          </a:xfrm>
        </p:grpSpPr>
        <p:sp>
          <p:nvSpPr>
            <p:cNvPr id="3" name="Freeform 3"/>
            <p:cNvSpPr/>
            <p:nvPr/>
          </p:nvSpPr>
          <p:spPr>
            <a:xfrm>
              <a:off x="0" y="0"/>
              <a:ext cx="822395" cy="502487"/>
            </a:xfrm>
            <a:custGeom>
              <a:avLst/>
              <a:gdLst/>
              <a:ahLst/>
              <a:cxnLst/>
              <a:rect l="l" t="t" r="r" b="b"/>
              <a:pathLst>
                <a:path w="822395" h="502487">
                  <a:moveTo>
                    <a:pt x="27189" y="0"/>
                  </a:moveTo>
                  <a:lnTo>
                    <a:pt x="795205" y="0"/>
                  </a:lnTo>
                  <a:cubicBezTo>
                    <a:pt x="810222" y="0"/>
                    <a:pt x="822395" y="12173"/>
                    <a:pt x="822395" y="27189"/>
                  </a:cubicBezTo>
                  <a:lnTo>
                    <a:pt x="822395" y="475297"/>
                  </a:lnTo>
                  <a:cubicBezTo>
                    <a:pt x="822395" y="490313"/>
                    <a:pt x="810222" y="502487"/>
                    <a:pt x="795205" y="502487"/>
                  </a:cubicBezTo>
                  <a:lnTo>
                    <a:pt x="27189" y="502487"/>
                  </a:lnTo>
                  <a:cubicBezTo>
                    <a:pt x="12173" y="502487"/>
                    <a:pt x="0" y="490313"/>
                    <a:pt x="0" y="475297"/>
                  </a:cubicBezTo>
                  <a:lnTo>
                    <a:pt x="0" y="27189"/>
                  </a:lnTo>
                  <a:cubicBezTo>
                    <a:pt x="0" y="12173"/>
                    <a:pt x="12173" y="0"/>
                    <a:pt x="27189" y="0"/>
                  </a:cubicBezTo>
                  <a:close/>
                </a:path>
              </a:pathLst>
            </a:custGeom>
            <a:ln w="28575" cap="sq">
              <a:solidFill>
                <a:srgbClr val="FAE200"/>
              </a:solidFill>
              <a:prstDash val="solid"/>
              <a:miter/>
            </a:ln>
          </p:spPr>
          <p:txBody>
            <a:bodyPr/>
            <a:lstStyle/>
            <a:p>
              <a:endParaRPr/>
            </a:p>
          </p:txBody>
        </p:sp>
        <p:sp>
          <p:nvSpPr>
            <p:cNvPr id="4" name="TextBox 4"/>
            <p:cNvSpPr txBox="1"/>
            <p:nvPr/>
          </p:nvSpPr>
          <p:spPr>
            <a:xfrm>
              <a:off x="0" y="-76200"/>
              <a:ext cx="822395" cy="578687"/>
            </a:xfrm>
            <a:prstGeom prst="rect">
              <a:avLst/>
            </a:prstGeom>
          </p:spPr>
          <p:txBody>
            <a:bodyPr lIns="69486" tIns="69486" rIns="69486" bIns="69486" rtlCol="0" anchor="ctr"/>
            <a:lstStyle/>
            <a:p>
              <a:pPr marL="0" lvl="0" indent="0" algn="ctr">
                <a:lnSpc>
                  <a:spcPts val="3500"/>
                </a:lnSpc>
                <a:spcBef>
                  <a:spcPct val="0"/>
                </a:spcBef>
              </a:pPr>
              <a:endParaRPr/>
            </a:p>
          </p:txBody>
        </p:sp>
      </p:grpSp>
      <p:sp>
        <p:nvSpPr>
          <p:cNvPr id="6" name="TextBox 6"/>
          <p:cNvSpPr txBox="1"/>
          <p:nvPr/>
        </p:nvSpPr>
        <p:spPr>
          <a:xfrm>
            <a:off x="4826698" y="2672866"/>
            <a:ext cx="3918519" cy="499901"/>
          </a:xfrm>
          <a:prstGeom prst="rect">
            <a:avLst/>
          </a:prstGeom>
        </p:spPr>
        <p:txBody>
          <a:bodyPr lIns="0" tIns="0" rIns="0" bIns="0" rtlCol="0" anchor="t">
            <a:spAutoFit/>
          </a:bodyPr>
          <a:lstStyle/>
          <a:p>
            <a:pPr algn="ctr">
              <a:lnSpc>
                <a:spcPts val="3949"/>
              </a:lnSpc>
              <a:spcBef>
                <a:spcPct val="0"/>
              </a:spcBef>
            </a:pPr>
            <a:r>
              <a:rPr sz="2820" b="1">
                <a:solidFill>
                  <a:srgbClr val="0B6F52"/>
                </a:solidFill>
                <a:latin typeface="源柔ゴシック Bold"/>
              </a:rPr>
              <a:t>nanoBanana</a:t>
            </a:r>
          </a:p>
        </p:txBody>
      </p:sp>
      <p:sp>
        <p:nvSpPr>
          <p:cNvPr id="7" name="TextBox 7"/>
          <p:cNvSpPr txBox="1"/>
          <p:nvPr/>
        </p:nvSpPr>
        <p:spPr>
          <a:xfrm>
            <a:off x="4812704" y="4307240"/>
            <a:ext cx="3946508" cy="352217"/>
          </a:xfrm>
          <a:prstGeom prst="rect">
            <a:avLst/>
          </a:prstGeom>
        </p:spPr>
        <p:txBody>
          <a:bodyPr lIns="0" tIns="0" rIns="0" bIns="0" rtlCol="0" anchor="t">
            <a:spAutoFit/>
          </a:bodyPr>
          <a:lstStyle/>
          <a:p>
            <a:pPr marL="0" lvl="0" indent="0" algn="ctr">
              <a:lnSpc>
                <a:spcPts val="2715"/>
              </a:lnSpc>
              <a:spcBef>
                <a:spcPct val="0"/>
              </a:spcBef>
            </a:pPr>
            <a:r>
              <a:rPr sz="1939" b="1">
                <a:solidFill>
                  <a:srgbClr val="0E0E0E"/>
                </a:solidFill>
                <a:latin typeface="源柔ゴシック Medium"/>
              </a:rPr>
              <a:t>見た目はリッチだが画像形式のため特定ページの編集が困難。1回きりの用途向き。</a:t>
            </a:r>
          </a:p>
        </p:txBody>
      </p:sp>
      <p:grpSp>
        <p:nvGrpSpPr>
          <p:cNvPr id="8" name="Group 8"/>
          <p:cNvGrpSpPr/>
          <p:nvPr/>
        </p:nvGrpSpPr>
        <p:grpSpPr>
          <a:xfrm>
            <a:off x="9366490" y="2397423"/>
            <a:ext cx="4271105" cy="2609663"/>
            <a:chOff x="0" y="0"/>
            <a:chExt cx="822395" cy="502487"/>
          </a:xfrm>
        </p:grpSpPr>
        <p:sp>
          <p:nvSpPr>
            <p:cNvPr id="9" name="Freeform 9"/>
            <p:cNvSpPr/>
            <p:nvPr/>
          </p:nvSpPr>
          <p:spPr>
            <a:xfrm>
              <a:off x="0" y="0"/>
              <a:ext cx="822395" cy="502487"/>
            </a:xfrm>
            <a:custGeom>
              <a:avLst/>
              <a:gdLst/>
              <a:ahLst/>
              <a:cxnLst/>
              <a:rect l="l" t="t" r="r" b="b"/>
              <a:pathLst>
                <a:path w="822395" h="502487">
                  <a:moveTo>
                    <a:pt x="27189" y="0"/>
                  </a:moveTo>
                  <a:lnTo>
                    <a:pt x="795205" y="0"/>
                  </a:lnTo>
                  <a:cubicBezTo>
                    <a:pt x="810222" y="0"/>
                    <a:pt x="822395" y="12173"/>
                    <a:pt x="822395" y="27189"/>
                  </a:cubicBezTo>
                  <a:lnTo>
                    <a:pt x="822395" y="475297"/>
                  </a:lnTo>
                  <a:cubicBezTo>
                    <a:pt x="822395" y="490313"/>
                    <a:pt x="810222" y="502487"/>
                    <a:pt x="795205" y="502487"/>
                  </a:cubicBezTo>
                  <a:lnTo>
                    <a:pt x="27189" y="502487"/>
                  </a:lnTo>
                  <a:cubicBezTo>
                    <a:pt x="12173" y="502487"/>
                    <a:pt x="0" y="490313"/>
                    <a:pt x="0" y="475297"/>
                  </a:cubicBezTo>
                  <a:lnTo>
                    <a:pt x="0" y="27189"/>
                  </a:lnTo>
                  <a:cubicBezTo>
                    <a:pt x="0" y="12173"/>
                    <a:pt x="12173" y="0"/>
                    <a:pt x="27189" y="0"/>
                  </a:cubicBezTo>
                  <a:close/>
                </a:path>
              </a:pathLst>
            </a:custGeom>
            <a:ln w="28575" cap="sq">
              <a:solidFill>
                <a:srgbClr val="FAE200"/>
              </a:solidFill>
              <a:prstDash val="solid"/>
              <a:miter/>
            </a:ln>
          </p:spPr>
          <p:txBody>
            <a:bodyPr/>
            <a:lstStyle/>
            <a:p>
              <a:endParaRPr/>
            </a:p>
          </p:txBody>
        </p:sp>
        <p:sp>
          <p:nvSpPr>
            <p:cNvPr id="10" name="TextBox 10"/>
            <p:cNvSpPr txBox="1"/>
            <p:nvPr/>
          </p:nvSpPr>
          <p:spPr>
            <a:xfrm>
              <a:off x="0" y="-76200"/>
              <a:ext cx="822395" cy="578687"/>
            </a:xfrm>
            <a:prstGeom prst="rect">
              <a:avLst/>
            </a:prstGeom>
          </p:spPr>
          <p:txBody>
            <a:bodyPr lIns="69486" tIns="69486" rIns="69486" bIns="69486" rtlCol="0" anchor="ctr"/>
            <a:lstStyle/>
            <a:p>
              <a:pPr algn="ctr">
                <a:lnSpc>
                  <a:spcPts val="3500"/>
                </a:lnSpc>
              </a:pPr>
              <a:endParaRPr/>
            </a:p>
          </p:txBody>
        </p:sp>
      </p:grpSp>
      <p:sp>
        <p:nvSpPr>
          <p:cNvPr id="12" name="TextBox 12"/>
          <p:cNvSpPr txBox="1"/>
          <p:nvPr/>
        </p:nvSpPr>
        <p:spPr>
          <a:xfrm>
            <a:off x="9542782" y="2647517"/>
            <a:ext cx="3918519" cy="499901"/>
          </a:xfrm>
          <a:prstGeom prst="rect">
            <a:avLst/>
          </a:prstGeom>
        </p:spPr>
        <p:txBody>
          <a:bodyPr lIns="0" tIns="0" rIns="0" bIns="0" rtlCol="0" anchor="t">
            <a:spAutoFit/>
          </a:bodyPr>
          <a:lstStyle/>
          <a:p>
            <a:pPr algn="ctr">
              <a:lnSpc>
                <a:spcPts val="3949"/>
              </a:lnSpc>
              <a:spcBef>
                <a:spcPct val="0"/>
              </a:spcBef>
            </a:pPr>
            <a:r>
              <a:rPr sz="2820" b="1">
                <a:solidFill>
                  <a:srgbClr val="0B6F52"/>
                </a:solidFill>
                <a:latin typeface="源柔ゴシック Bold"/>
              </a:rPr>
              <a:t>Genspark スライド</a:t>
            </a:r>
          </a:p>
        </p:txBody>
      </p:sp>
      <p:sp>
        <p:nvSpPr>
          <p:cNvPr id="13" name="TextBox 13"/>
          <p:cNvSpPr txBox="1"/>
          <p:nvPr/>
        </p:nvSpPr>
        <p:spPr>
          <a:xfrm>
            <a:off x="9528788" y="4328576"/>
            <a:ext cx="3946508" cy="350855"/>
          </a:xfrm>
          <a:prstGeom prst="rect">
            <a:avLst/>
          </a:prstGeom>
        </p:spPr>
        <p:txBody>
          <a:bodyPr lIns="0" tIns="0" rIns="0" bIns="0" rtlCol="0" anchor="t">
            <a:spAutoFit/>
          </a:bodyPr>
          <a:lstStyle/>
          <a:p>
            <a:pPr algn="ctr">
              <a:lnSpc>
                <a:spcPts val="2715"/>
              </a:lnSpc>
              <a:spcBef>
                <a:spcPct val="0"/>
              </a:spcBef>
            </a:pPr>
            <a:r>
              <a:rPr sz="1939" b="1">
                <a:solidFill>
                  <a:srgbClr val="0E0E0E"/>
                </a:solidFill>
                <a:latin typeface="源柔ゴシック Medium"/>
              </a:rPr>
              <a:t>編集可能だが見た目が地味。不明オブジェクトが残る課題もある。</a:t>
            </a:r>
          </a:p>
        </p:txBody>
      </p:sp>
      <p:grpSp>
        <p:nvGrpSpPr>
          <p:cNvPr id="14" name="Group 14"/>
          <p:cNvGrpSpPr/>
          <p:nvPr/>
        </p:nvGrpSpPr>
        <p:grpSpPr>
          <a:xfrm>
            <a:off x="2293367" y="5452065"/>
            <a:ext cx="4271105" cy="2609663"/>
            <a:chOff x="0" y="0"/>
            <a:chExt cx="822395" cy="502487"/>
          </a:xfrm>
        </p:grpSpPr>
        <p:sp>
          <p:nvSpPr>
            <p:cNvPr id="15" name="Freeform 15"/>
            <p:cNvSpPr/>
            <p:nvPr/>
          </p:nvSpPr>
          <p:spPr>
            <a:xfrm>
              <a:off x="0" y="0"/>
              <a:ext cx="822395" cy="502487"/>
            </a:xfrm>
            <a:custGeom>
              <a:avLst/>
              <a:gdLst/>
              <a:ahLst/>
              <a:cxnLst/>
              <a:rect l="l" t="t" r="r" b="b"/>
              <a:pathLst>
                <a:path w="822395" h="502487">
                  <a:moveTo>
                    <a:pt x="27189" y="0"/>
                  </a:moveTo>
                  <a:lnTo>
                    <a:pt x="795205" y="0"/>
                  </a:lnTo>
                  <a:cubicBezTo>
                    <a:pt x="810222" y="0"/>
                    <a:pt x="822395" y="12173"/>
                    <a:pt x="822395" y="27189"/>
                  </a:cubicBezTo>
                  <a:lnTo>
                    <a:pt x="822395" y="475297"/>
                  </a:lnTo>
                  <a:cubicBezTo>
                    <a:pt x="822395" y="490313"/>
                    <a:pt x="810222" y="502487"/>
                    <a:pt x="795205" y="502487"/>
                  </a:cubicBezTo>
                  <a:lnTo>
                    <a:pt x="27189" y="502487"/>
                  </a:lnTo>
                  <a:cubicBezTo>
                    <a:pt x="12173" y="502487"/>
                    <a:pt x="0" y="490313"/>
                    <a:pt x="0" y="475297"/>
                  </a:cubicBezTo>
                  <a:lnTo>
                    <a:pt x="0" y="27189"/>
                  </a:lnTo>
                  <a:cubicBezTo>
                    <a:pt x="0" y="12173"/>
                    <a:pt x="12173" y="0"/>
                    <a:pt x="27189" y="0"/>
                  </a:cubicBezTo>
                  <a:close/>
                </a:path>
              </a:pathLst>
            </a:custGeom>
            <a:ln w="28575" cap="sq">
              <a:solidFill>
                <a:srgbClr val="FAE200"/>
              </a:solidFill>
              <a:prstDash val="solid"/>
              <a:miter/>
            </a:ln>
          </p:spPr>
          <p:txBody>
            <a:bodyPr/>
            <a:lstStyle/>
            <a:p>
              <a:endParaRPr/>
            </a:p>
          </p:txBody>
        </p:sp>
        <p:sp>
          <p:nvSpPr>
            <p:cNvPr id="16" name="TextBox 16"/>
            <p:cNvSpPr txBox="1"/>
            <p:nvPr/>
          </p:nvSpPr>
          <p:spPr>
            <a:xfrm>
              <a:off x="0" y="-76200"/>
              <a:ext cx="822395" cy="578687"/>
            </a:xfrm>
            <a:prstGeom prst="rect">
              <a:avLst/>
            </a:prstGeom>
          </p:spPr>
          <p:txBody>
            <a:bodyPr lIns="69486" tIns="69486" rIns="69486" bIns="69486" rtlCol="0" anchor="ctr"/>
            <a:lstStyle/>
            <a:p>
              <a:pPr marL="0" lvl="0" indent="0" algn="ctr">
                <a:lnSpc>
                  <a:spcPts val="3500"/>
                </a:lnSpc>
                <a:spcBef>
                  <a:spcPct val="0"/>
                </a:spcBef>
              </a:pPr>
              <a:endParaRPr/>
            </a:p>
          </p:txBody>
        </p:sp>
      </p:grpSp>
      <p:sp>
        <p:nvSpPr>
          <p:cNvPr id="18" name="TextBox 18"/>
          <p:cNvSpPr txBox="1"/>
          <p:nvPr/>
        </p:nvSpPr>
        <p:spPr>
          <a:xfrm>
            <a:off x="2469660" y="5725501"/>
            <a:ext cx="3918519" cy="499901"/>
          </a:xfrm>
          <a:prstGeom prst="rect">
            <a:avLst/>
          </a:prstGeom>
        </p:spPr>
        <p:txBody>
          <a:bodyPr lIns="0" tIns="0" rIns="0" bIns="0" rtlCol="0" anchor="t">
            <a:spAutoFit/>
          </a:bodyPr>
          <a:lstStyle/>
          <a:p>
            <a:pPr algn="ctr">
              <a:lnSpc>
                <a:spcPts val="3949"/>
              </a:lnSpc>
              <a:spcBef>
                <a:spcPct val="0"/>
              </a:spcBef>
            </a:pPr>
            <a:r>
              <a:rPr sz="2820" b="1">
                <a:solidFill>
                  <a:srgbClr val="0B6F52"/>
                </a:solidFill>
                <a:latin typeface="源柔ゴシック Bold"/>
              </a:rPr>
              <a:t>Claude Code</a:t>
            </a:r>
          </a:p>
        </p:txBody>
      </p:sp>
      <p:sp>
        <p:nvSpPr>
          <p:cNvPr id="19" name="TextBox 19"/>
          <p:cNvSpPr txBox="1"/>
          <p:nvPr/>
        </p:nvSpPr>
        <p:spPr>
          <a:xfrm>
            <a:off x="2455665" y="7359876"/>
            <a:ext cx="3946508" cy="352217"/>
          </a:xfrm>
          <a:prstGeom prst="rect">
            <a:avLst/>
          </a:prstGeom>
        </p:spPr>
        <p:txBody>
          <a:bodyPr lIns="0" tIns="0" rIns="0" bIns="0" rtlCol="0" anchor="t">
            <a:spAutoFit/>
          </a:bodyPr>
          <a:lstStyle/>
          <a:p>
            <a:pPr marL="0" lvl="0" indent="0" algn="ctr">
              <a:lnSpc>
                <a:spcPts val="2715"/>
              </a:lnSpc>
              <a:spcBef>
                <a:spcPct val="0"/>
              </a:spcBef>
            </a:pPr>
            <a:r>
              <a:rPr sz="1939" b="1">
                <a:solidFill>
                  <a:srgbClr val="0E0E0E"/>
                </a:solidFill>
                <a:latin typeface="源柔ゴシック Medium"/>
              </a:rPr>
              <a:t>柔軟に生成できるがデザイン品質が低い。手直しの手間も大きい。</a:t>
            </a:r>
          </a:p>
        </p:txBody>
      </p:sp>
      <p:grpSp>
        <p:nvGrpSpPr>
          <p:cNvPr id="20" name="Group 20"/>
          <p:cNvGrpSpPr/>
          <p:nvPr/>
        </p:nvGrpSpPr>
        <p:grpSpPr>
          <a:xfrm>
            <a:off x="7009451" y="5452065"/>
            <a:ext cx="4271105" cy="2609663"/>
            <a:chOff x="0" y="0"/>
            <a:chExt cx="822395" cy="502487"/>
          </a:xfrm>
        </p:grpSpPr>
        <p:sp>
          <p:nvSpPr>
            <p:cNvPr id="21" name="Freeform 21"/>
            <p:cNvSpPr/>
            <p:nvPr/>
          </p:nvSpPr>
          <p:spPr>
            <a:xfrm>
              <a:off x="0" y="0"/>
              <a:ext cx="822395" cy="502487"/>
            </a:xfrm>
            <a:custGeom>
              <a:avLst/>
              <a:gdLst/>
              <a:ahLst/>
              <a:cxnLst/>
              <a:rect l="l" t="t" r="r" b="b"/>
              <a:pathLst>
                <a:path w="822395" h="502487">
                  <a:moveTo>
                    <a:pt x="27189" y="0"/>
                  </a:moveTo>
                  <a:lnTo>
                    <a:pt x="795205" y="0"/>
                  </a:lnTo>
                  <a:cubicBezTo>
                    <a:pt x="810222" y="0"/>
                    <a:pt x="822395" y="12173"/>
                    <a:pt x="822395" y="27189"/>
                  </a:cubicBezTo>
                  <a:lnTo>
                    <a:pt x="822395" y="475297"/>
                  </a:lnTo>
                  <a:cubicBezTo>
                    <a:pt x="822395" y="490313"/>
                    <a:pt x="810222" y="502487"/>
                    <a:pt x="795205" y="502487"/>
                  </a:cubicBezTo>
                  <a:lnTo>
                    <a:pt x="27189" y="502487"/>
                  </a:lnTo>
                  <a:cubicBezTo>
                    <a:pt x="12173" y="502487"/>
                    <a:pt x="0" y="490313"/>
                    <a:pt x="0" y="475297"/>
                  </a:cubicBezTo>
                  <a:lnTo>
                    <a:pt x="0" y="27189"/>
                  </a:lnTo>
                  <a:cubicBezTo>
                    <a:pt x="0" y="12173"/>
                    <a:pt x="12173" y="0"/>
                    <a:pt x="27189" y="0"/>
                  </a:cubicBezTo>
                  <a:close/>
                </a:path>
              </a:pathLst>
            </a:custGeom>
            <a:ln w="28575" cap="sq">
              <a:solidFill>
                <a:srgbClr val="FAE200"/>
              </a:solidFill>
              <a:prstDash val="solid"/>
              <a:miter/>
            </a:ln>
          </p:spPr>
          <p:txBody>
            <a:bodyPr/>
            <a:lstStyle/>
            <a:p>
              <a:endParaRPr/>
            </a:p>
          </p:txBody>
        </p:sp>
        <p:sp>
          <p:nvSpPr>
            <p:cNvPr id="22" name="TextBox 22"/>
            <p:cNvSpPr txBox="1"/>
            <p:nvPr/>
          </p:nvSpPr>
          <p:spPr>
            <a:xfrm>
              <a:off x="0" y="-76200"/>
              <a:ext cx="822395" cy="578687"/>
            </a:xfrm>
            <a:prstGeom prst="rect">
              <a:avLst/>
            </a:prstGeom>
          </p:spPr>
          <p:txBody>
            <a:bodyPr lIns="69486" tIns="69486" rIns="69486" bIns="69486" rtlCol="0" anchor="ctr"/>
            <a:lstStyle/>
            <a:p>
              <a:pPr marL="0" lvl="0" indent="0" algn="ctr">
                <a:lnSpc>
                  <a:spcPts val="3500"/>
                </a:lnSpc>
                <a:spcBef>
                  <a:spcPct val="0"/>
                </a:spcBef>
              </a:pPr>
              <a:endParaRPr/>
            </a:p>
          </p:txBody>
        </p:sp>
      </p:grpSp>
      <p:sp>
        <p:nvSpPr>
          <p:cNvPr id="24" name="TextBox 24"/>
          <p:cNvSpPr txBox="1"/>
          <p:nvPr/>
        </p:nvSpPr>
        <p:spPr>
          <a:xfrm>
            <a:off x="7185744" y="5702159"/>
            <a:ext cx="3918519" cy="499901"/>
          </a:xfrm>
          <a:prstGeom prst="rect">
            <a:avLst/>
          </a:prstGeom>
        </p:spPr>
        <p:txBody>
          <a:bodyPr lIns="0" tIns="0" rIns="0" bIns="0" rtlCol="0" anchor="t">
            <a:spAutoFit/>
          </a:bodyPr>
          <a:lstStyle/>
          <a:p>
            <a:pPr algn="ctr">
              <a:lnSpc>
                <a:spcPts val="3949"/>
              </a:lnSpc>
              <a:spcBef>
                <a:spcPct val="0"/>
              </a:spcBef>
            </a:pPr>
            <a:r>
              <a:rPr sz="2820" b="1">
                <a:solidFill>
                  <a:srgbClr val="0B6F52"/>
                </a:solidFill>
                <a:latin typeface="源柔ゴシック Bold"/>
              </a:rPr>
              <a:t>まじん式</a:t>
            </a:r>
          </a:p>
        </p:txBody>
      </p:sp>
      <p:sp>
        <p:nvSpPr>
          <p:cNvPr id="25" name="TextBox 25"/>
          <p:cNvSpPr txBox="1"/>
          <p:nvPr/>
        </p:nvSpPr>
        <p:spPr>
          <a:xfrm>
            <a:off x="7171749" y="7383218"/>
            <a:ext cx="3946508" cy="352217"/>
          </a:xfrm>
          <a:prstGeom prst="rect">
            <a:avLst/>
          </a:prstGeom>
        </p:spPr>
        <p:txBody>
          <a:bodyPr lIns="0" tIns="0" rIns="0" bIns="0" rtlCol="0" anchor="t">
            <a:spAutoFit/>
          </a:bodyPr>
          <a:lstStyle/>
          <a:p>
            <a:pPr marL="0" lvl="0" indent="0" algn="ctr">
              <a:lnSpc>
                <a:spcPts val="2715"/>
              </a:lnSpc>
              <a:spcBef>
                <a:spcPct val="0"/>
              </a:spcBef>
            </a:pPr>
            <a:r>
              <a:rPr sz="1939" b="1">
                <a:solidFill>
                  <a:srgbClr val="0E0E0E"/>
                </a:solidFill>
                <a:latin typeface="源柔ゴシック Medium"/>
              </a:rPr>
              <a:t>テンプレ方式で綺麗だがハードコーディングのため拡張が難しい。</a:t>
            </a:r>
          </a:p>
        </p:txBody>
      </p:sp>
      <p:grpSp>
        <p:nvGrpSpPr>
          <p:cNvPr id="26" name="Group 26"/>
          <p:cNvGrpSpPr/>
          <p:nvPr/>
        </p:nvGrpSpPr>
        <p:grpSpPr>
          <a:xfrm>
            <a:off x="11723529" y="5452065"/>
            <a:ext cx="4271105" cy="2609663"/>
            <a:chOff x="0" y="0"/>
            <a:chExt cx="822395" cy="502487"/>
          </a:xfrm>
        </p:grpSpPr>
        <p:sp>
          <p:nvSpPr>
            <p:cNvPr id="27" name="Freeform 27"/>
            <p:cNvSpPr/>
            <p:nvPr/>
          </p:nvSpPr>
          <p:spPr>
            <a:xfrm>
              <a:off x="0" y="0"/>
              <a:ext cx="822395" cy="502487"/>
            </a:xfrm>
            <a:custGeom>
              <a:avLst/>
              <a:gdLst/>
              <a:ahLst/>
              <a:cxnLst/>
              <a:rect l="l" t="t" r="r" b="b"/>
              <a:pathLst>
                <a:path w="822395" h="502487">
                  <a:moveTo>
                    <a:pt x="27189" y="0"/>
                  </a:moveTo>
                  <a:lnTo>
                    <a:pt x="795205" y="0"/>
                  </a:lnTo>
                  <a:cubicBezTo>
                    <a:pt x="810222" y="0"/>
                    <a:pt x="822395" y="12173"/>
                    <a:pt x="822395" y="27189"/>
                  </a:cubicBezTo>
                  <a:lnTo>
                    <a:pt x="822395" y="475297"/>
                  </a:lnTo>
                  <a:cubicBezTo>
                    <a:pt x="822395" y="490313"/>
                    <a:pt x="810222" y="502487"/>
                    <a:pt x="795205" y="502487"/>
                  </a:cubicBezTo>
                  <a:lnTo>
                    <a:pt x="27189" y="502487"/>
                  </a:lnTo>
                  <a:cubicBezTo>
                    <a:pt x="12173" y="502487"/>
                    <a:pt x="0" y="490313"/>
                    <a:pt x="0" y="475297"/>
                  </a:cubicBezTo>
                  <a:lnTo>
                    <a:pt x="0" y="27189"/>
                  </a:lnTo>
                  <a:cubicBezTo>
                    <a:pt x="0" y="12173"/>
                    <a:pt x="12173" y="0"/>
                    <a:pt x="27189" y="0"/>
                  </a:cubicBezTo>
                  <a:close/>
                </a:path>
              </a:pathLst>
            </a:custGeom>
            <a:ln w="28575" cap="sq">
              <a:solidFill>
                <a:srgbClr val="FAE200"/>
              </a:solidFill>
              <a:prstDash val="solid"/>
              <a:miter/>
            </a:ln>
          </p:spPr>
          <p:txBody>
            <a:bodyPr/>
            <a:lstStyle/>
            <a:p>
              <a:endParaRPr/>
            </a:p>
          </p:txBody>
        </p:sp>
        <p:sp>
          <p:nvSpPr>
            <p:cNvPr id="28" name="TextBox 28"/>
            <p:cNvSpPr txBox="1"/>
            <p:nvPr/>
          </p:nvSpPr>
          <p:spPr>
            <a:xfrm>
              <a:off x="0" y="-76200"/>
              <a:ext cx="822395" cy="578687"/>
            </a:xfrm>
            <a:prstGeom prst="rect">
              <a:avLst/>
            </a:prstGeom>
          </p:spPr>
          <p:txBody>
            <a:bodyPr lIns="69486" tIns="69486" rIns="69486" bIns="69486" rtlCol="0" anchor="ctr"/>
            <a:lstStyle/>
            <a:p>
              <a:pPr marL="0" lvl="0" indent="0" algn="ctr">
                <a:lnSpc>
                  <a:spcPts val="3500"/>
                </a:lnSpc>
                <a:spcBef>
                  <a:spcPct val="0"/>
                </a:spcBef>
              </a:pPr>
              <a:endParaRPr/>
            </a:p>
          </p:txBody>
        </p:sp>
      </p:grpSp>
      <p:sp>
        <p:nvSpPr>
          <p:cNvPr id="30" name="TextBox 30"/>
          <p:cNvSpPr txBox="1"/>
          <p:nvPr/>
        </p:nvSpPr>
        <p:spPr>
          <a:xfrm>
            <a:off x="11899821" y="5702159"/>
            <a:ext cx="3918519" cy="499901"/>
          </a:xfrm>
          <a:prstGeom prst="rect">
            <a:avLst/>
          </a:prstGeom>
        </p:spPr>
        <p:txBody>
          <a:bodyPr lIns="0" tIns="0" rIns="0" bIns="0" rtlCol="0" anchor="t">
            <a:spAutoFit/>
          </a:bodyPr>
          <a:lstStyle/>
          <a:p>
            <a:pPr algn="ctr">
              <a:lnSpc>
                <a:spcPts val="3949"/>
              </a:lnSpc>
              <a:spcBef>
                <a:spcPct val="0"/>
              </a:spcBef>
            </a:pPr>
            <a:r>
              <a:rPr sz="2820" b="1">
                <a:solidFill>
                  <a:srgbClr val="0B6F52"/>
                </a:solidFill>
                <a:latin typeface="源柔ゴシック Bold"/>
              </a:rPr>
              <a:t>求められるもの</a:t>
            </a:r>
          </a:p>
        </p:txBody>
      </p:sp>
      <p:sp>
        <p:nvSpPr>
          <p:cNvPr id="31" name="TextBox 31"/>
          <p:cNvSpPr txBox="1"/>
          <p:nvPr/>
        </p:nvSpPr>
        <p:spPr>
          <a:xfrm>
            <a:off x="11885827" y="7383218"/>
            <a:ext cx="3946508" cy="352217"/>
          </a:xfrm>
          <a:prstGeom prst="rect">
            <a:avLst/>
          </a:prstGeom>
        </p:spPr>
        <p:txBody>
          <a:bodyPr lIns="0" tIns="0" rIns="0" bIns="0" rtlCol="0" anchor="t">
            <a:spAutoFit/>
          </a:bodyPr>
          <a:lstStyle/>
          <a:p>
            <a:pPr marL="0" lvl="0" indent="0" algn="ctr">
              <a:lnSpc>
                <a:spcPts val="2715"/>
              </a:lnSpc>
              <a:spcBef>
                <a:spcPct val="0"/>
              </a:spcBef>
            </a:pPr>
            <a:r>
              <a:rPr sz="1939" b="1">
                <a:solidFill>
                  <a:srgbClr val="0E0E0E"/>
                </a:solidFill>
                <a:latin typeface="源柔ゴシック Medium"/>
              </a:rPr>
              <a:t>リッチな見た目と編集のしやすさを両立し、テンプレートを自由に拡張できる仕組み。</a:t>
            </a:r>
          </a:p>
        </p:txBody>
      </p:sp>
      <p:sp>
        <p:nvSpPr>
          <p:cNvPr id="32" name="TextBox 32"/>
          <p:cNvSpPr txBox="1"/>
          <p:nvPr/>
        </p:nvSpPr>
        <p:spPr>
          <a:xfrm>
            <a:off x="1524000" y="8338251"/>
            <a:ext cx="15240000" cy="424749"/>
          </a:xfrm>
          <a:prstGeom prst="rect">
            <a:avLst/>
          </a:prstGeom>
        </p:spPr>
        <p:txBody>
          <a:bodyPr lIns="0" tIns="0" rIns="0" bIns="0" rtlCol="0" anchor="t">
            <a:spAutoFit/>
          </a:bodyPr>
          <a:lstStyle/>
          <a:p>
            <a:pPr marL="0" lvl="0" indent="0" algn="just">
              <a:lnSpc>
                <a:spcPts val="3360"/>
              </a:lnSpc>
              <a:spcBef>
                <a:spcPct val="0"/>
              </a:spcBef>
            </a:pPr>
            <a:endParaRPr/>
          </a:p>
        </p:txBody>
      </p:sp>
      <p:sp>
        <p:nvSpPr>
          <p:cNvPr id="33" name="TextBox 33"/>
          <p:cNvSpPr txBox="1"/>
          <p:nvPr/>
        </p:nvSpPr>
        <p:spPr>
          <a:xfrm>
            <a:off x="11366500" y="684722"/>
            <a:ext cx="5397500" cy="408271"/>
          </a:xfrm>
          <a:prstGeom prst="rect">
            <a:avLst/>
          </a:prstGeom>
        </p:spPr>
        <p:txBody>
          <a:bodyPr lIns="0" tIns="0" rIns="0" bIns="0" rtlCol="0" anchor="t">
            <a:spAutoFit/>
          </a:bodyPr>
          <a:lstStyle/>
          <a:p>
            <a:pPr marL="0" lvl="0" indent="0" algn="r">
              <a:lnSpc>
                <a:spcPts val="3220"/>
              </a:lnSpc>
              <a:spcBef>
                <a:spcPct val="0"/>
              </a:spcBef>
            </a:pPr>
            <a:r>
              <a:rPr sz="2300" b="1">
                <a:solidFill>
                  <a:srgbClr val="414141"/>
                </a:solidFill>
                <a:latin typeface="源柔ゴシック Bold"/>
              </a:rPr>
              <a:t>02 既存ツールの限界</a:t>
            </a:r>
          </a:p>
        </p:txBody>
      </p:sp>
      <p:sp>
        <p:nvSpPr>
          <p:cNvPr id="34" name="TextBox 34"/>
          <p:cNvSpPr txBox="1"/>
          <p:nvPr/>
        </p:nvSpPr>
        <p:spPr>
          <a:xfrm>
            <a:off x="1524000" y="1438275"/>
            <a:ext cx="10795000" cy="615950"/>
          </a:xfrm>
          <a:prstGeom prst="rect">
            <a:avLst/>
          </a:prstGeom>
        </p:spPr>
        <p:txBody>
          <a:bodyPr lIns="0" tIns="0" rIns="0" bIns="0" rtlCol="0" anchor="t">
            <a:spAutoFit/>
          </a:bodyPr>
          <a:lstStyle/>
          <a:p>
            <a:pPr marL="0" lvl="0" indent="0" algn="l">
              <a:lnSpc>
                <a:spcPts val="4899"/>
              </a:lnSpc>
              <a:spcBef>
                <a:spcPct val="0"/>
              </a:spcBef>
            </a:pPr>
            <a:r>
              <a:rPr sz="3499" b="1">
                <a:solidFill>
                  <a:srgbClr val="0B6F52"/>
                </a:solidFill>
                <a:latin typeface="源柔ゴシック Bold"/>
              </a:rPr>
              <a:t>既存手法の比較まとめ</a:t>
            </a:r>
          </a:p>
        </p:txBody>
      </p:sp>
      <p:sp>
        <p:nvSpPr>
          <p:cNvPr id="35" name="Freeform 35"/>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a:p>
        </p:txBody>
      </p:sp>
      <p:sp>
        <p:nvSpPr>
          <p:cNvPr id="36" name="Freeform 36"/>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a:p>
        </p:txBody>
      </p:sp>
      <p:grpSp>
        <p:nvGrpSpPr>
          <p:cNvPr id="37" name="Group 37"/>
          <p:cNvGrpSpPr/>
          <p:nvPr/>
        </p:nvGrpSpPr>
        <p:grpSpPr>
          <a:xfrm>
            <a:off x="-277072" y="-277111"/>
            <a:ext cx="473615" cy="10887559"/>
            <a:chOff x="0" y="0"/>
            <a:chExt cx="124738" cy="2867505"/>
          </a:xfrm>
        </p:grpSpPr>
        <p:sp>
          <p:nvSpPr>
            <p:cNvPr id="38" name="Freeform 38"/>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39" name="TextBox 39"/>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0403" y="3465060"/>
            <a:ext cx="12127194" cy="6482536"/>
          </a:xfrm>
          <a:custGeom>
            <a:avLst/>
            <a:gdLst/>
            <a:ahLst/>
            <a:cxnLst/>
            <a:rect l="l" t="t" r="r" b="b"/>
            <a:pathLst>
              <a:path w="12127194" h="6482536">
                <a:moveTo>
                  <a:pt x="0" y="0"/>
                </a:moveTo>
                <a:lnTo>
                  <a:pt x="12127194" y="0"/>
                </a:lnTo>
                <a:lnTo>
                  <a:pt x="12127194" y="6482537"/>
                </a:lnTo>
                <a:lnTo>
                  <a:pt x="0" y="6482537"/>
                </a:lnTo>
                <a:lnTo>
                  <a:pt x="0" y="0"/>
                </a:lnTo>
                <a:close/>
              </a:path>
            </a:pathLst>
          </a:custGeom>
          <a:blipFill>
            <a:blip>
              <a:alphaModFix amt="50000"/>
              <a:extLst>
                <a:ext uri="{96DAC541-7B7A-43D3-8B79-37D633B846F1}">
                  <asvg:svgBlip xmlns:asvg="http://schemas.microsoft.com/office/drawing/2016/SVG/main" r:embed="rId3"/>
                </a:ext>
              </a:extLst>
            </a:blip>
            <a:stretch>
              <a:fillRect/>
            </a:stretch>
          </a:blipFill>
        </p:spPr>
        <p:txBody>
          <a:bodyPr/>
          <a:lstStyle/>
          <a:p>
            <a:endParaRPr/>
          </a:p>
        </p:txBody>
      </p:sp>
      <p:sp>
        <p:nvSpPr>
          <p:cNvPr id="3" name="TextBox 3"/>
          <p:cNvSpPr txBox="1"/>
          <p:nvPr/>
        </p:nvSpPr>
        <p:spPr>
          <a:xfrm>
            <a:off x="4312044" y="1136027"/>
            <a:ext cx="9663912" cy="3954202"/>
          </a:xfrm>
          <a:prstGeom prst="rect">
            <a:avLst/>
          </a:prstGeom>
        </p:spPr>
        <p:txBody>
          <a:bodyPr lIns="0" tIns="0" rIns="0" bIns="0" rtlCol="0" anchor="t">
            <a:spAutoFit/>
          </a:bodyPr>
          <a:lstStyle/>
          <a:p>
            <a:pPr marL="0" lvl="0" indent="0" algn="ctr">
              <a:lnSpc>
                <a:spcPts val="30831"/>
              </a:lnSpc>
              <a:spcBef>
                <a:spcPct val="0"/>
              </a:spcBef>
            </a:pPr>
            <a:r>
              <a:rPr sz="22022" b="1">
                <a:solidFill>
                  <a:srgbClr val="FAE200"/>
                </a:solidFill>
                <a:latin typeface="源柔ゴシック Bold"/>
              </a:rPr>
              <a:t>03</a:t>
            </a:r>
          </a:p>
        </p:txBody>
      </p:sp>
      <p:sp>
        <p:nvSpPr>
          <p:cNvPr id="4" name="TextBox 4"/>
          <p:cNvSpPr txBox="1"/>
          <p:nvPr/>
        </p:nvSpPr>
        <p:spPr>
          <a:xfrm>
            <a:off x="1524000" y="4600236"/>
            <a:ext cx="15240000" cy="3565513"/>
          </a:xfrm>
          <a:prstGeom prst="rect">
            <a:avLst/>
          </a:prstGeom>
        </p:spPr>
        <p:txBody>
          <a:bodyPr lIns="0" tIns="0" rIns="0" bIns="0" rtlCol="0" anchor="t">
            <a:spAutoFit/>
          </a:bodyPr>
          <a:lstStyle/>
          <a:p>
            <a:pPr algn="ctr">
              <a:lnSpc>
                <a:spcPts val="14007"/>
              </a:lnSpc>
            </a:pPr>
            <a:r>
              <a:rPr sz="10005" b="1">
                <a:solidFill>
                  <a:srgbClr val="0B6F52"/>
                </a:solidFill>
                <a:latin typeface="源柔ゴシック Bold"/>
              </a:rPr>
              <a:t>テンプレート外出し方式</a:t>
            </a:r>
          </a:p>
          <a:p>
            <a:pPr algn="ctr">
              <a:lnSpc>
                <a:spcPts val="14007"/>
              </a:lnSpc>
              <a:spcBef>
                <a:spcPct val="0"/>
              </a:spcBef>
            </a:pPr>
            <a:endParaRPr lang="en-US" sz="10005" b="1">
              <a:solidFill>
                <a:srgbClr val="0B6F52"/>
              </a:solidFill>
              <a:latin typeface="源柔ゴシック Bold"/>
              <a:ea typeface="源柔ゴシック Bold"/>
              <a:cs typeface="源柔ゴシック Bold"/>
              <a:sym typeface="源柔ゴシック Bold"/>
            </a:endParaRPr>
          </a:p>
        </p:txBody>
      </p:sp>
      <p:sp>
        <p:nvSpPr>
          <p:cNvPr id="5" name="Freeform 5"/>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6" name="Freeform 6"/>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7" name="Freeform 7"/>
          <p:cNvSpPr/>
          <p:nvPr/>
        </p:nvSpPr>
        <p:spPr>
          <a:xfrm rot="-5400000">
            <a:off x="15851055" y="6551745"/>
            <a:ext cx="5685724" cy="2869234"/>
          </a:xfrm>
          <a:custGeom>
            <a:avLst/>
            <a:gdLst/>
            <a:ahLst/>
            <a:cxnLst/>
            <a:rect l="l" t="t" r="r" b="b"/>
            <a:pathLst>
              <a:path w="5685724" h="2869234">
                <a:moveTo>
                  <a:pt x="0" y="0"/>
                </a:moveTo>
                <a:lnTo>
                  <a:pt x="5685724" y="0"/>
                </a:lnTo>
                <a:lnTo>
                  <a:pt x="5685724" y="2869234"/>
                </a:lnTo>
                <a:lnTo>
                  <a:pt x="0" y="286923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8" name="Freeform 8"/>
          <p:cNvSpPr/>
          <p:nvPr/>
        </p:nvSpPr>
        <p:spPr>
          <a:xfrm rot="-5400000">
            <a:off x="15851055" y="866021"/>
            <a:ext cx="5685724" cy="2869234"/>
          </a:xfrm>
          <a:custGeom>
            <a:avLst/>
            <a:gdLst/>
            <a:ahLst/>
            <a:cxnLst/>
            <a:rect l="l" t="t" r="r" b="b"/>
            <a:pathLst>
              <a:path w="5685724" h="2869234">
                <a:moveTo>
                  <a:pt x="0" y="0"/>
                </a:moveTo>
                <a:lnTo>
                  <a:pt x="5685724" y="0"/>
                </a:lnTo>
                <a:lnTo>
                  <a:pt x="5685724" y="2869234"/>
                </a:lnTo>
                <a:lnTo>
                  <a:pt x="0" y="286923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grpSp>
        <p:nvGrpSpPr>
          <p:cNvPr id="9" name="Group 9"/>
          <p:cNvGrpSpPr/>
          <p:nvPr/>
        </p:nvGrpSpPr>
        <p:grpSpPr>
          <a:xfrm>
            <a:off x="-277072" y="-277111"/>
            <a:ext cx="473615" cy="10887559"/>
            <a:chOff x="0" y="0"/>
            <a:chExt cx="124738" cy="2867505"/>
          </a:xfrm>
        </p:grpSpPr>
        <p:sp>
          <p:nvSpPr>
            <p:cNvPr id="10" name="Freeform 10"/>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0B6F52"/>
            </a:solidFill>
          </p:spPr>
          <p:txBody>
            <a:bodyPr/>
            <a:lstStyle/>
            <a:p>
              <a:endParaRPr/>
            </a:p>
          </p:txBody>
        </p:sp>
        <p:sp>
          <p:nvSpPr>
            <p:cNvPr id="11" name="TextBox 11"/>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grpSp>
        <p:nvGrpSpPr>
          <p:cNvPr id="12" name="Group 12"/>
          <p:cNvGrpSpPr/>
          <p:nvPr/>
        </p:nvGrpSpPr>
        <p:grpSpPr>
          <a:xfrm>
            <a:off x="18091457" y="-300280"/>
            <a:ext cx="473615" cy="10887559"/>
            <a:chOff x="0" y="0"/>
            <a:chExt cx="124738" cy="2867505"/>
          </a:xfrm>
        </p:grpSpPr>
        <p:sp>
          <p:nvSpPr>
            <p:cNvPr id="13" name="Freeform 13"/>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0B6F52"/>
            </a:solidFill>
            <a:ln cap="sq">
              <a:noFill/>
              <a:prstDash val="solid"/>
              <a:miter/>
            </a:ln>
          </p:spPr>
          <p:txBody>
            <a:bodyPr/>
            <a:lstStyle/>
            <a:p>
              <a:endParaRPr/>
            </a:p>
          </p:txBody>
        </p:sp>
        <p:sp>
          <p:nvSpPr>
            <p:cNvPr id="14" name="TextBox 14"/>
            <p:cNvSpPr txBox="1"/>
            <p:nvPr/>
          </p:nvSpPr>
          <p:spPr>
            <a:xfrm>
              <a:off x="0" y="-76200"/>
              <a:ext cx="124738" cy="2943705"/>
            </a:xfrm>
            <a:prstGeom prst="rect">
              <a:avLst/>
            </a:prstGeom>
          </p:spPr>
          <p:txBody>
            <a:bodyPr lIns="50800" tIns="50800" rIns="50800" bIns="50800" rtlCol="0" anchor="ctr"/>
            <a:lstStyle/>
            <a:p>
              <a:pPr marL="0" lvl="0" indent="0" algn="ctr">
                <a:lnSpc>
                  <a:spcPts val="3500"/>
                </a:lnSpc>
                <a:spcBef>
                  <a:spcPct val="0"/>
                </a:spcBef>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3" name="Freeform 3"/>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8" name="Group 8"/>
          <p:cNvGrpSpPr/>
          <p:nvPr/>
        </p:nvGrpSpPr>
        <p:grpSpPr>
          <a:xfrm>
            <a:off x="-277072" y="-277111"/>
            <a:ext cx="473615" cy="10887559"/>
            <a:chOff x="0" y="0"/>
            <a:chExt cx="124738" cy="2867505"/>
          </a:xfrm>
        </p:grpSpPr>
        <p:sp>
          <p:nvSpPr>
            <p:cNvPr id="9" name="Freeform 9"/>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10" name="TextBox 10"/>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11" name="TextBox 10"/>
          <p:cNvSpPr txBox="1"/>
          <p:nvPr/>
        </p:nvSpPr>
        <p:spPr>
          <a:xfrm>
            <a:off x="914400" y="1234440"/>
            <a:ext cx="16459200" cy="925830"/>
          </a:xfrm>
          <a:prstGeom prst="rect">
            <a:avLst/>
          </a:prstGeom>
          <a:noFill/>
        </p:spPr>
        <p:txBody>
          <a:bodyPr wrap="square">
            <a:spAutoFit/>
          </a:bodyPr>
          <a:lstStyle/>
          <a:p>
            <a:pPr algn="l"/>
            <a:r>
              <a:rPr sz="3500" b="1">
                <a:solidFill>
                  <a:srgbClr val="1B5E20"/>
                </a:solidFill>
                <a:latin typeface="源柔ゴシック Bold"/>
              </a:rPr>
              <a:t>03 テンプレート外出し方式</a:t>
            </a:r>
          </a:p>
        </p:txBody>
      </p:sp>
      <p:sp>
        <p:nvSpPr>
          <p:cNvPr id="12" name="TextBox 11"/>
          <p:cNvSpPr txBox="1"/>
          <p:nvPr/>
        </p:nvSpPr>
        <p:spPr>
          <a:xfrm>
            <a:off x="1828800" y="3715107"/>
            <a:ext cx="14630400" cy="1107996"/>
          </a:xfrm>
          <a:prstGeom prst="rect">
            <a:avLst/>
          </a:prstGeom>
          <a:noFill/>
        </p:spPr>
        <p:txBody>
          <a:bodyPr wrap="square">
            <a:spAutoFit/>
          </a:bodyPr>
          <a:lstStyle/>
          <a:p>
            <a:pPr algn="ctr"/>
            <a:r>
              <a:rPr sz="6600" b="1">
                <a:solidFill>
                  <a:srgbClr val="1B5E20"/>
                </a:solidFill>
                <a:latin typeface="源柔ゴシック Bold"/>
              </a:rPr>
              <a:t>テンプレートを.pptxファイルで外出しにすればいい</a:t>
            </a:r>
          </a:p>
        </p:txBody>
      </p:sp>
      <p:sp>
        <p:nvSpPr>
          <p:cNvPr id="13" name="TextBox 12"/>
          <p:cNvSpPr txBox="1"/>
          <p:nvPr/>
        </p:nvSpPr>
        <p:spPr>
          <a:xfrm>
            <a:off x="1828800" y="8569610"/>
            <a:ext cx="14630400" cy="430887"/>
          </a:xfrm>
          <a:prstGeom prst="rect">
            <a:avLst/>
          </a:prstGeom>
          <a:noFill/>
        </p:spPr>
        <p:txBody>
          <a:bodyPr wrap="square">
            <a:spAutoFit/>
          </a:bodyPr>
          <a:lstStyle/>
          <a:p>
            <a:pPr algn="r"/>
            <a:r>
              <a:rPr sz="2200">
                <a:solidFill>
                  <a:srgbClr val="2E7D32"/>
                </a:solidFill>
                <a:latin typeface="源柔ゴシック Bold"/>
              </a:rPr>
              <a:t>まじん式の「骨子とデザインの分離」を継承した発想</a:t>
            </a:r>
          </a:p>
        </p:txBody>
      </p:sp>
      <p:sp>
        <p:nvSpPr>
          <p:cNvPr id="14" name="Rectangle 13"/>
          <p:cNvSpPr/>
          <p:nvPr/>
        </p:nvSpPr>
        <p:spPr>
          <a:xfrm>
            <a:off x="914400" y="2198370"/>
            <a:ext cx="4023360" cy="50800"/>
          </a:xfrm>
          <a:prstGeom prst="rect">
            <a:avLst/>
          </a:prstGeom>
          <a:solidFill>
            <a:srgbClr val="FFD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Rectangle 16"/>
          <p:cNvSpPr/>
          <p:nvPr/>
        </p:nvSpPr>
        <p:spPr>
          <a:xfrm>
            <a:off x="5486400" y="8261000"/>
            <a:ext cx="7315200" cy="25400"/>
          </a:xfrm>
          <a:prstGeom prst="rect">
            <a:avLst/>
          </a:prstGeom>
          <a:solidFill>
            <a:srgbClr val="2E7D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3" name="Freeform 3"/>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8" name="Group 8"/>
          <p:cNvGrpSpPr/>
          <p:nvPr/>
        </p:nvGrpSpPr>
        <p:grpSpPr>
          <a:xfrm>
            <a:off x="-277072" y="-277111"/>
            <a:ext cx="473615" cy="10887559"/>
            <a:chOff x="0" y="0"/>
            <a:chExt cx="124738" cy="2867505"/>
          </a:xfrm>
        </p:grpSpPr>
        <p:sp>
          <p:nvSpPr>
            <p:cNvPr id="9" name="Freeform 9"/>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10" name="TextBox 10"/>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11" name="TextBox 10"/>
          <p:cNvSpPr txBox="1"/>
          <p:nvPr/>
        </p:nvSpPr>
        <p:spPr>
          <a:xfrm>
            <a:off x="914400" y="1234440"/>
            <a:ext cx="16459200" cy="925830"/>
          </a:xfrm>
          <a:prstGeom prst="rect">
            <a:avLst/>
          </a:prstGeom>
          <a:noFill/>
        </p:spPr>
        <p:txBody>
          <a:bodyPr wrap="square">
            <a:spAutoFit/>
          </a:bodyPr>
          <a:lstStyle/>
          <a:p>
            <a:pPr algn="l"/>
            <a:r>
              <a:rPr sz="3500" b="1">
                <a:solidFill>
                  <a:srgbClr val="1B5E20"/>
                </a:solidFill>
                <a:latin typeface="源柔ゴシック Bold"/>
              </a:rPr>
              <a:t>03 コンセプト：3つの分離</a:t>
            </a:r>
          </a:p>
        </p:txBody>
      </p:sp>
      <p:sp>
        <p:nvSpPr>
          <p:cNvPr id="21" name="Rectangle 20"/>
          <p:cNvSpPr/>
          <p:nvPr/>
        </p:nvSpPr>
        <p:spPr>
          <a:xfrm>
            <a:off x="914400" y="2198370"/>
            <a:ext cx="4023360" cy="50800"/>
          </a:xfrm>
          <a:prstGeom prst="rect">
            <a:avLst/>
          </a:prstGeom>
          <a:solidFill>
            <a:srgbClr val="FFD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Rounded Rectangle 40">
            <a:extLst>
              <a:ext uri="{FF2B5EF4-FFF2-40B4-BE49-F238E27FC236}">
                <a16:creationId xmlns:a16="http://schemas.microsoft.com/office/drawing/2014/main" id="{1B3C9C14-6BC2-7F32-E0E4-2ACFA6FEC4F1}"/>
              </a:ext>
            </a:extLst>
          </p:cNvPr>
          <p:cNvSpPr/>
          <p:nvPr/>
        </p:nvSpPr>
        <p:spPr>
          <a:xfrm>
            <a:off x="12902852" y="3703320"/>
            <a:ext cx="4507326" cy="4834890"/>
          </a:xfrm>
          <a:prstGeom prst="roundRect">
            <a:avLst/>
          </a:prstGeom>
          <a:solidFill>
            <a:srgbClr val="E8F5E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ounded Rectangle 36">
            <a:extLst>
              <a:ext uri="{FF2B5EF4-FFF2-40B4-BE49-F238E27FC236}">
                <a16:creationId xmlns:a16="http://schemas.microsoft.com/office/drawing/2014/main" id="{1AF8B35A-8117-3A2D-4354-3737BABD4E1D}"/>
              </a:ext>
            </a:extLst>
          </p:cNvPr>
          <p:cNvSpPr/>
          <p:nvPr/>
        </p:nvSpPr>
        <p:spPr>
          <a:xfrm>
            <a:off x="6890337" y="3703320"/>
            <a:ext cx="4507326" cy="4834890"/>
          </a:xfrm>
          <a:prstGeom prst="roundRect">
            <a:avLst/>
          </a:prstGeom>
          <a:solidFill>
            <a:srgbClr val="E8F5E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6" name="Rounded Rectangle 32">
            <a:extLst>
              <a:ext uri="{FF2B5EF4-FFF2-40B4-BE49-F238E27FC236}">
                <a16:creationId xmlns:a16="http://schemas.microsoft.com/office/drawing/2014/main" id="{AD790C62-F016-401C-283B-95D09B6335BA}"/>
              </a:ext>
            </a:extLst>
          </p:cNvPr>
          <p:cNvSpPr/>
          <p:nvPr/>
        </p:nvSpPr>
        <p:spPr>
          <a:xfrm>
            <a:off x="877824" y="3703320"/>
            <a:ext cx="4507326" cy="4834890"/>
          </a:xfrm>
          <a:prstGeom prst="roundRect">
            <a:avLst/>
          </a:prstGeom>
          <a:solidFill>
            <a:srgbClr val="E8F5E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7" name="TextBox 12">
            <a:extLst>
              <a:ext uri="{FF2B5EF4-FFF2-40B4-BE49-F238E27FC236}">
                <a16:creationId xmlns:a16="http://schemas.microsoft.com/office/drawing/2014/main" id="{0B012422-913D-2B54-7A5B-2697991367FC}"/>
              </a:ext>
            </a:extLst>
          </p:cNvPr>
          <p:cNvSpPr txBox="1"/>
          <p:nvPr/>
        </p:nvSpPr>
        <p:spPr>
          <a:xfrm>
            <a:off x="914400" y="4027127"/>
            <a:ext cx="4402504" cy="523220"/>
          </a:xfrm>
          <a:prstGeom prst="rect">
            <a:avLst/>
          </a:prstGeom>
          <a:noFill/>
        </p:spPr>
        <p:txBody>
          <a:bodyPr wrap="square">
            <a:spAutoFit/>
          </a:bodyPr>
          <a:lstStyle/>
          <a:p>
            <a:pPr algn="ctr"/>
            <a:r>
              <a:rPr sz="2800" b="1">
                <a:solidFill>
                  <a:srgbClr val="1B5E20"/>
                </a:solidFill>
                <a:latin typeface="源柔ゴシック Bold"/>
              </a:rPr>
              <a:t>AIが考える</a:t>
            </a:r>
          </a:p>
        </p:txBody>
      </p:sp>
      <p:sp>
        <p:nvSpPr>
          <p:cNvPr id="38" name="TextBox 13">
            <a:extLst>
              <a:ext uri="{FF2B5EF4-FFF2-40B4-BE49-F238E27FC236}">
                <a16:creationId xmlns:a16="http://schemas.microsoft.com/office/drawing/2014/main" id="{45AA90B4-812E-D930-4633-1717ABA00A0D}"/>
              </a:ext>
            </a:extLst>
          </p:cNvPr>
          <p:cNvSpPr txBox="1"/>
          <p:nvPr/>
        </p:nvSpPr>
        <p:spPr>
          <a:xfrm>
            <a:off x="914400" y="5040630"/>
            <a:ext cx="4402504" cy="430887"/>
          </a:xfrm>
          <a:prstGeom prst="rect">
            <a:avLst/>
          </a:prstGeom>
          <a:noFill/>
        </p:spPr>
        <p:txBody>
          <a:bodyPr wrap="square">
            <a:spAutoFit/>
          </a:bodyPr>
          <a:lstStyle/>
          <a:p>
            <a:pPr algn="ctr"/>
            <a:r>
              <a:rPr sz="2000">
                <a:solidFill>
                  <a:srgbClr val="1B2820"/>
                </a:solidFill>
                <a:latin typeface="源柔ゴシック Bold"/>
              </a:rPr>
              <a:t>テーマ、対象、目的を確認し、スライド構成を提案。最終的にJSONとして出力する。AIの創造性が活きる領域。</a:t>
            </a:r>
          </a:p>
        </p:txBody>
      </p:sp>
      <p:sp>
        <p:nvSpPr>
          <p:cNvPr id="39" name="TextBox 15">
            <a:extLst>
              <a:ext uri="{FF2B5EF4-FFF2-40B4-BE49-F238E27FC236}">
                <a16:creationId xmlns:a16="http://schemas.microsoft.com/office/drawing/2014/main" id="{814DB190-547A-91E8-4898-4FAE5A41565E}"/>
              </a:ext>
            </a:extLst>
          </p:cNvPr>
          <p:cNvSpPr txBox="1"/>
          <p:nvPr/>
        </p:nvSpPr>
        <p:spPr>
          <a:xfrm>
            <a:off x="6926913" y="4027127"/>
            <a:ext cx="4402504" cy="523220"/>
          </a:xfrm>
          <a:prstGeom prst="rect">
            <a:avLst/>
          </a:prstGeom>
          <a:noFill/>
        </p:spPr>
        <p:txBody>
          <a:bodyPr wrap="square">
            <a:spAutoFit/>
          </a:bodyPr>
          <a:lstStyle/>
          <a:p>
            <a:pPr algn="ctr"/>
            <a:r>
              <a:rPr sz="2800" b="1">
                <a:solidFill>
                  <a:srgbClr val="1B5E20"/>
                </a:solidFill>
                <a:latin typeface="源柔ゴシック Bold"/>
              </a:rPr>
              <a:t>テンプレで飾る</a:t>
            </a:r>
          </a:p>
        </p:txBody>
      </p:sp>
      <p:sp>
        <p:nvSpPr>
          <p:cNvPr id="40" name="TextBox 16">
            <a:extLst>
              <a:ext uri="{FF2B5EF4-FFF2-40B4-BE49-F238E27FC236}">
                <a16:creationId xmlns:a16="http://schemas.microsoft.com/office/drawing/2014/main" id="{743AB3EC-AAC2-2165-6818-164370683D0E}"/>
              </a:ext>
            </a:extLst>
          </p:cNvPr>
          <p:cNvSpPr txBox="1"/>
          <p:nvPr/>
        </p:nvSpPr>
        <p:spPr>
          <a:xfrm>
            <a:off x="6926913" y="5040630"/>
            <a:ext cx="4402504" cy="430887"/>
          </a:xfrm>
          <a:prstGeom prst="rect">
            <a:avLst/>
          </a:prstGeom>
          <a:noFill/>
        </p:spPr>
        <p:txBody>
          <a:bodyPr wrap="square">
            <a:spAutoFit/>
          </a:bodyPr>
          <a:lstStyle/>
          <a:p>
            <a:pPr algn="ctr"/>
            <a:r>
              <a:rPr sz="2000">
                <a:solidFill>
                  <a:srgbClr val="1B2820"/>
                </a:solidFill>
                <a:latin typeface="源柔ゴシック Bold"/>
              </a:rPr>
              <a:t>.pptxファイルとして用意されたテンプレート群。追加、編集、削除が自由。デザインの品質はここで担保する。</a:t>
            </a:r>
          </a:p>
        </p:txBody>
      </p:sp>
      <p:sp>
        <p:nvSpPr>
          <p:cNvPr id="41" name="TextBox 18">
            <a:extLst>
              <a:ext uri="{FF2B5EF4-FFF2-40B4-BE49-F238E27FC236}">
                <a16:creationId xmlns:a16="http://schemas.microsoft.com/office/drawing/2014/main" id="{CF54C257-B121-F4FC-50EC-DF90F1FCD7AC}"/>
              </a:ext>
            </a:extLst>
          </p:cNvPr>
          <p:cNvSpPr txBox="1"/>
          <p:nvPr/>
        </p:nvSpPr>
        <p:spPr>
          <a:xfrm>
            <a:off x="12939428" y="4027127"/>
            <a:ext cx="4402504" cy="523220"/>
          </a:xfrm>
          <a:prstGeom prst="rect">
            <a:avLst/>
          </a:prstGeom>
          <a:noFill/>
        </p:spPr>
        <p:txBody>
          <a:bodyPr wrap="square">
            <a:spAutoFit/>
          </a:bodyPr>
          <a:lstStyle/>
          <a:p>
            <a:pPr algn="ctr"/>
            <a:r>
              <a:rPr sz="2800" b="1">
                <a:solidFill>
                  <a:srgbClr val="1B5E20"/>
                </a:solidFill>
                <a:latin typeface="源柔ゴシック Bold"/>
              </a:rPr>
              <a:t>機械的に組む</a:t>
            </a:r>
          </a:p>
        </p:txBody>
      </p:sp>
      <p:sp>
        <p:nvSpPr>
          <p:cNvPr id="42" name="TextBox 19">
            <a:extLst>
              <a:ext uri="{FF2B5EF4-FFF2-40B4-BE49-F238E27FC236}">
                <a16:creationId xmlns:a16="http://schemas.microsoft.com/office/drawing/2014/main" id="{32AD8FD7-93F2-77F9-C187-AD444B010BB5}"/>
              </a:ext>
            </a:extLst>
          </p:cNvPr>
          <p:cNvSpPr txBox="1"/>
          <p:nvPr/>
        </p:nvSpPr>
        <p:spPr>
          <a:xfrm>
            <a:off x="12939428" y="5040630"/>
            <a:ext cx="4402504" cy="430887"/>
          </a:xfrm>
          <a:prstGeom prst="rect">
            <a:avLst/>
          </a:prstGeom>
          <a:noFill/>
        </p:spPr>
        <p:txBody>
          <a:bodyPr wrap="square">
            <a:spAutoFit/>
          </a:bodyPr>
          <a:lstStyle/>
          <a:p>
            <a:pPr algn="ctr"/>
            <a:r>
              <a:rPr sz="2100">
                <a:solidFill>
                  <a:srgbClr val="1B2820"/>
                </a:solidFill>
                <a:latin typeface="源柔ゴシック Bold"/>
              </a:rPr>
              <a:t>JSONの指示通りにテンプレートへ文字やデータを流し込む。AIは関与せず、確実で再現性の高い処理。</a:t>
            </a:r>
          </a:p>
        </p:txBody>
      </p:sp>
      <p:sp>
        <p:nvSpPr>
          <p:cNvPr id="47" name="Oval 31">
            <a:extLst>
              <a:ext uri="{FF2B5EF4-FFF2-40B4-BE49-F238E27FC236}">
                <a16:creationId xmlns:a16="http://schemas.microsoft.com/office/drawing/2014/main" id="{9360C9B4-F371-90FE-8AEB-C43D1A0F0213}"/>
              </a:ext>
            </a:extLst>
          </p:cNvPr>
          <p:cNvSpPr/>
          <p:nvPr/>
        </p:nvSpPr>
        <p:spPr>
          <a:xfrm>
            <a:off x="877824" y="2652712"/>
            <a:ext cx="4507326" cy="647065"/>
          </a:xfrm>
          <a:prstGeom prst="homePlate">
            <a:avLst/>
          </a:prstGeom>
          <a:solidFill>
            <a:srgbClr val="1B5E20"/>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4000" b="1">
                <a:solidFill>
                  <a:srgbClr val="FFD600"/>
                </a:solidFill>
              </a:rPr>
              <a:t>01</a:t>
            </a:r>
          </a:p>
        </p:txBody>
      </p:sp>
      <p:sp>
        <p:nvSpPr>
          <p:cNvPr id="48" name="Rectangle 34">
            <a:extLst>
              <a:ext uri="{FF2B5EF4-FFF2-40B4-BE49-F238E27FC236}">
                <a16:creationId xmlns:a16="http://schemas.microsoft.com/office/drawing/2014/main" id="{473D130C-988B-9119-1FDD-08D9425D8C8A}"/>
              </a:ext>
            </a:extLst>
          </p:cNvPr>
          <p:cNvSpPr/>
          <p:nvPr/>
        </p:nvSpPr>
        <p:spPr>
          <a:xfrm>
            <a:off x="1463039" y="4732020"/>
            <a:ext cx="2830181" cy="19050"/>
          </a:xfrm>
          <a:prstGeom prst="rect">
            <a:avLst/>
          </a:prstGeom>
          <a:solidFill>
            <a:srgbClr val="C8E6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9" name="Oval 35">
            <a:extLst>
              <a:ext uri="{FF2B5EF4-FFF2-40B4-BE49-F238E27FC236}">
                <a16:creationId xmlns:a16="http://schemas.microsoft.com/office/drawing/2014/main" id="{C076A5C2-D32F-1194-6C46-51814615C82A}"/>
              </a:ext>
            </a:extLst>
          </p:cNvPr>
          <p:cNvSpPr/>
          <p:nvPr/>
        </p:nvSpPr>
        <p:spPr>
          <a:xfrm>
            <a:off x="6890338" y="2652712"/>
            <a:ext cx="4507326" cy="647065"/>
          </a:xfrm>
          <a:prstGeom prst="homePlate">
            <a:avLst/>
          </a:prstGeom>
          <a:solidFill>
            <a:srgbClr val="1B5E20"/>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4000" b="1">
                <a:solidFill>
                  <a:srgbClr val="FFD600"/>
                </a:solidFill>
              </a:rPr>
              <a:t>02</a:t>
            </a:r>
          </a:p>
        </p:txBody>
      </p:sp>
      <p:sp>
        <p:nvSpPr>
          <p:cNvPr id="50" name="Rectangle 38">
            <a:extLst>
              <a:ext uri="{FF2B5EF4-FFF2-40B4-BE49-F238E27FC236}">
                <a16:creationId xmlns:a16="http://schemas.microsoft.com/office/drawing/2014/main" id="{B431384E-338A-C05F-EE41-B9DA1A11FEB3}"/>
              </a:ext>
            </a:extLst>
          </p:cNvPr>
          <p:cNvSpPr/>
          <p:nvPr/>
        </p:nvSpPr>
        <p:spPr>
          <a:xfrm>
            <a:off x="7475552" y="4732020"/>
            <a:ext cx="2830181" cy="19050"/>
          </a:xfrm>
          <a:prstGeom prst="rect">
            <a:avLst/>
          </a:prstGeom>
          <a:solidFill>
            <a:srgbClr val="C8E6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1" name="Oval 39">
            <a:extLst>
              <a:ext uri="{FF2B5EF4-FFF2-40B4-BE49-F238E27FC236}">
                <a16:creationId xmlns:a16="http://schemas.microsoft.com/office/drawing/2014/main" id="{BFF24177-76D2-9B4D-673F-15FBCD3E9BBE}"/>
              </a:ext>
            </a:extLst>
          </p:cNvPr>
          <p:cNvSpPr/>
          <p:nvPr/>
        </p:nvSpPr>
        <p:spPr>
          <a:xfrm>
            <a:off x="12902852" y="2652712"/>
            <a:ext cx="4507326" cy="647065"/>
          </a:xfrm>
          <a:prstGeom prst="homePlate">
            <a:avLst/>
          </a:prstGeom>
          <a:solidFill>
            <a:srgbClr val="1B5E20"/>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4000" b="1">
                <a:solidFill>
                  <a:srgbClr val="FFD600"/>
                </a:solidFill>
              </a:rPr>
              <a:t>03</a:t>
            </a:r>
          </a:p>
        </p:txBody>
      </p:sp>
      <p:sp>
        <p:nvSpPr>
          <p:cNvPr id="52" name="Rectangle 42">
            <a:extLst>
              <a:ext uri="{FF2B5EF4-FFF2-40B4-BE49-F238E27FC236}">
                <a16:creationId xmlns:a16="http://schemas.microsoft.com/office/drawing/2014/main" id="{7A4DB376-4E62-FB55-BEEC-27F53950F4DD}"/>
              </a:ext>
            </a:extLst>
          </p:cNvPr>
          <p:cNvSpPr/>
          <p:nvPr/>
        </p:nvSpPr>
        <p:spPr>
          <a:xfrm>
            <a:off x="13488067" y="4732020"/>
            <a:ext cx="2830181" cy="19050"/>
          </a:xfrm>
          <a:prstGeom prst="rect">
            <a:avLst/>
          </a:prstGeom>
          <a:solidFill>
            <a:srgbClr val="C8E6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3" name="Freeform 3"/>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8" name="Group 8"/>
          <p:cNvGrpSpPr/>
          <p:nvPr/>
        </p:nvGrpSpPr>
        <p:grpSpPr>
          <a:xfrm>
            <a:off x="-277072" y="-277111"/>
            <a:ext cx="473615" cy="10887559"/>
            <a:chOff x="0" y="0"/>
            <a:chExt cx="124738" cy="2867505"/>
          </a:xfrm>
        </p:grpSpPr>
        <p:sp>
          <p:nvSpPr>
            <p:cNvPr id="9" name="Freeform 9"/>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10" name="TextBox 10"/>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11" name="TextBox 10"/>
          <p:cNvSpPr txBox="1"/>
          <p:nvPr/>
        </p:nvSpPr>
        <p:spPr>
          <a:xfrm>
            <a:off x="914400" y="1234440"/>
            <a:ext cx="16459200" cy="925830"/>
          </a:xfrm>
          <a:prstGeom prst="rect">
            <a:avLst/>
          </a:prstGeom>
          <a:noFill/>
        </p:spPr>
        <p:txBody>
          <a:bodyPr wrap="square">
            <a:spAutoFit/>
          </a:bodyPr>
          <a:lstStyle/>
          <a:p>
            <a:pPr algn="l"/>
            <a:r>
              <a:rPr sz="3500" b="1">
                <a:solidFill>
                  <a:srgbClr val="1B5E20"/>
                </a:solidFill>
                <a:latin typeface="源柔ゴシック Bold"/>
              </a:rPr>
              <a:t>03 テンプレート外出し方式</a:t>
            </a:r>
          </a:p>
        </p:txBody>
      </p:sp>
      <p:sp>
        <p:nvSpPr>
          <p:cNvPr id="15" name="Rectangle 14"/>
          <p:cNvSpPr/>
          <p:nvPr/>
        </p:nvSpPr>
        <p:spPr>
          <a:xfrm>
            <a:off x="914400" y="2198370"/>
            <a:ext cx="4023360" cy="50800"/>
          </a:xfrm>
          <a:prstGeom prst="rect">
            <a:avLst/>
          </a:prstGeom>
          <a:solidFill>
            <a:srgbClr val="FFD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11">
            <a:extLst>
              <a:ext uri="{FF2B5EF4-FFF2-40B4-BE49-F238E27FC236}">
                <a16:creationId xmlns:a16="http://schemas.microsoft.com/office/drawing/2014/main" id="{1B17929B-7F04-EC51-A5AC-0EB91C16C90A}"/>
              </a:ext>
            </a:extLst>
          </p:cNvPr>
          <p:cNvSpPr txBox="1"/>
          <p:nvPr/>
        </p:nvSpPr>
        <p:spPr>
          <a:xfrm>
            <a:off x="9678977" y="3268279"/>
            <a:ext cx="8046720" cy="707886"/>
          </a:xfrm>
          <a:prstGeom prst="rect">
            <a:avLst/>
          </a:prstGeom>
          <a:noFill/>
        </p:spPr>
        <p:txBody>
          <a:bodyPr wrap="square">
            <a:spAutoFit/>
          </a:bodyPr>
          <a:lstStyle/>
          <a:p>
            <a:pPr algn="l"/>
            <a:r>
              <a:rPr sz="4000" b="1">
                <a:solidFill>
                  <a:srgbClr val="1B5E20"/>
                </a:solidFill>
                <a:latin typeface="源柔ゴシック Bold"/>
              </a:rPr>
              <a:t>テンプレートの仕組み</a:t>
            </a:r>
          </a:p>
        </p:txBody>
      </p:sp>
      <p:sp>
        <p:nvSpPr>
          <p:cNvPr id="5" name="TextBox 12">
            <a:extLst>
              <a:ext uri="{FF2B5EF4-FFF2-40B4-BE49-F238E27FC236}">
                <a16:creationId xmlns:a16="http://schemas.microsoft.com/office/drawing/2014/main" id="{8CDCCBAA-19A4-4715-D6C7-F1D93812DD84}"/>
              </a:ext>
            </a:extLst>
          </p:cNvPr>
          <p:cNvSpPr txBox="1"/>
          <p:nvPr/>
        </p:nvSpPr>
        <p:spPr>
          <a:xfrm>
            <a:off x="9678977" y="5770361"/>
            <a:ext cx="8046720" cy="646331"/>
          </a:xfrm>
          <a:prstGeom prst="rect">
            <a:avLst/>
          </a:prstGeom>
          <a:noFill/>
        </p:spPr>
        <p:txBody>
          <a:bodyPr wrap="square">
            <a:spAutoFit/>
          </a:bodyPr>
          <a:lstStyle/>
          <a:p>
            <a:pPr algn="l"/>
            <a:r>
              <a:rPr sz="2520">
                <a:solidFill>
                  <a:srgbClr val="1B2820"/>
                </a:solidFill>
                <a:latin typeface="源柔ゴシック Bold"/>
              </a:rPr>
              <a:t>.pptxファイル内にプレースホルダー（「タイトル」「本文」「画像」等）を配置。発表者ノートにページの説明を記入。ツールがこれを読み取りテンプレとして認識する。</a:t>
            </a:r>
          </a:p>
        </p:txBody>
      </p:sp>
      <p:pic>
        <p:nvPicPr>
          <p:cNvPr id="7" name="図 6">
            <a:extLst>
              <a:ext uri="{FF2B5EF4-FFF2-40B4-BE49-F238E27FC236}">
                <a16:creationId xmlns:a16="http://schemas.microsoft.com/office/drawing/2014/main" id="{30DEC673-50B9-EB6A-0B15-9C4C23A100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99" y="3276599"/>
            <a:ext cx="8464525" cy="481679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39691" y="3751519"/>
            <a:ext cx="2413617" cy="241361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EE73"/>
            </a:solidFill>
          </p:spPr>
          <p:txBody>
            <a:bodyPr/>
            <a:lstStyle/>
            <a:p>
              <a:endParaRPr/>
            </a:p>
          </p:txBody>
        </p:sp>
        <p:sp>
          <p:nvSpPr>
            <p:cNvPr id="4" name="TextBox 4"/>
            <p:cNvSpPr txBox="1"/>
            <p:nvPr/>
          </p:nvSpPr>
          <p:spPr>
            <a:xfrm>
              <a:off x="76200" y="0"/>
              <a:ext cx="660400" cy="736600"/>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1524000" y="4540893"/>
            <a:ext cx="4445000" cy="4222107"/>
            <a:chOff x="0" y="0"/>
            <a:chExt cx="1170700" cy="1111995"/>
          </a:xfrm>
        </p:grpSpPr>
        <p:sp>
          <p:nvSpPr>
            <p:cNvPr id="6" name="Freeform 6"/>
            <p:cNvSpPr/>
            <p:nvPr/>
          </p:nvSpPr>
          <p:spPr>
            <a:xfrm>
              <a:off x="0" y="0"/>
              <a:ext cx="1170700" cy="1111995"/>
            </a:xfrm>
            <a:custGeom>
              <a:avLst/>
              <a:gdLst/>
              <a:ahLst/>
              <a:cxnLst/>
              <a:rect l="l" t="t" r="r" b="b"/>
              <a:pathLst>
                <a:path w="1170700" h="1111995">
                  <a:moveTo>
                    <a:pt x="34834" y="0"/>
                  </a:moveTo>
                  <a:lnTo>
                    <a:pt x="1135865" y="0"/>
                  </a:lnTo>
                  <a:cubicBezTo>
                    <a:pt x="1145104" y="0"/>
                    <a:pt x="1153964" y="3670"/>
                    <a:pt x="1160497" y="10203"/>
                  </a:cubicBezTo>
                  <a:cubicBezTo>
                    <a:pt x="1167030" y="16735"/>
                    <a:pt x="1170700" y="25596"/>
                    <a:pt x="1170700" y="34834"/>
                  </a:cubicBezTo>
                  <a:lnTo>
                    <a:pt x="1170700" y="1077161"/>
                  </a:lnTo>
                  <a:cubicBezTo>
                    <a:pt x="1170700" y="1086400"/>
                    <a:pt x="1167030" y="1095260"/>
                    <a:pt x="1160497" y="1101793"/>
                  </a:cubicBezTo>
                  <a:cubicBezTo>
                    <a:pt x="1153964" y="1108325"/>
                    <a:pt x="1145104" y="1111995"/>
                    <a:pt x="1135865" y="1111995"/>
                  </a:cubicBezTo>
                  <a:lnTo>
                    <a:pt x="34834" y="1111995"/>
                  </a:lnTo>
                  <a:cubicBezTo>
                    <a:pt x="25596" y="1111995"/>
                    <a:pt x="16735" y="1108325"/>
                    <a:pt x="10203" y="1101793"/>
                  </a:cubicBezTo>
                  <a:cubicBezTo>
                    <a:pt x="3670" y="1095260"/>
                    <a:pt x="0" y="1086400"/>
                    <a:pt x="0" y="1077161"/>
                  </a:cubicBezTo>
                  <a:lnTo>
                    <a:pt x="0" y="34834"/>
                  </a:lnTo>
                  <a:cubicBezTo>
                    <a:pt x="0" y="25596"/>
                    <a:pt x="3670" y="16735"/>
                    <a:pt x="10203" y="10203"/>
                  </a:cubicBezTo>
                  <a:cubicBezTo>
                    <a:pt x="16735" y="3670"/>
                    <a:pt x="25596" y="0"/>
                    <a:pt x="34834" y="0"/>
                  </a:cubicBezTo>
                  <a:close/>
                </a:path>
              </a:pathLst>
            </a:custGeom>
            <a:solidFill>
              <a:srgbClr val="FFFFFF"/>
            </a:solidFill>
            <a:ln w="47625" cap="sq">
              <a:solidFill>
                <a:srgbClr val="C9EC9B"/>
              </a:solidFill>
              <a:prstDash val="solid"/>
              <a:miter/>
            </a:ln>
          </p:spPr>
          <p:txBody>
            <a:bodyPr/>
            <a:lstStyle/>
            <a:p>
              <a:endParaRPr/>
            </a:p>
          </p:txBody>
        </p:sp>
        <p:sp>
          <p:nvSpPr>
            <p:cNvPr id="7" name="TextBox 7"/>
            <p:cNvSpPr txBox="1"/>
            <p:nvPr/>
          </p:nvSpPr>
          <p:spPr>
            <a:xfrm>
              <a:off x="0" y="-76200"/>
              <a:ext cx="1170700" cy="1188195"/>
            </a:xfrm>
            <a:prstGeom prst="rect">
              <a:avLst/>
            </a:prstGeom>
          </p:spPr>
          <p:txBody>
            <a:bodyPr lIns="50800" tIns="50800" rIns="50800" bIns="50800" rtlCol="0" anchor="ctr"/>
            <a:lstStyle/>
            <a:p>
              <a:pPr algn="ctr">
                <a:lnSpc>
                  <a:spcPts val="3500"/>
                </a:lnSpc>
              </a:pPr>
              <a:endParaRPr/>
            </a:p>
          </p:txBody>
        </p:sp>
      </p:grpSp>
      <p:grpSp>
        <p:nvGrpSpPr>
          <p:cNvPr id="9" name="Group 9"/>
          <p:cNvGrpSpPr/>
          <p:nvPr/>
        </p:nvGrpSpPr>
        <p:grpSpPr>
          <a:xfrm>
            <a:off x="13334691" y="3751519"/>
            <a:ext cx="2413617" cy="241361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EE73"/>
            </a:solidFill>
            <a:ln cap="sq">
              <a:noFill/>
              <a:prstDash val="solid"/>
              <a:miter/>
            </a:ln>
          </p:spPr>
          <p:txBody>
            <a:bodyPr/>
            <a:lstStyle/>
            <a:p>
              <a:endParaRPr/>
            </a:p>
          </p:txBody>
        </p:sp>
        <p:sp>
          <p:nvSpPr>
            <p:cNvPr id="11" name="TextBox 11"/>
            <p:cNvSpPr txBox="1"/>
            <p:nvPr/>
          </p:nvSpPr>
          <p:spPr>
            <a:xfrm>
              <a:off x="76200" y="0"/>
              <a:ext cx="660400" cy="736600"/>
            </a:xfrm>
            <a:prstGeom prst="rect">
              <a:avLst/>
            </a:prstGeom>
          </p:spPr>
          <p:txBody>
            <a:bodyPr lIns="50800" tIns="50800" rIns="50800" bIns="50800" rtlCol="0" anchor="ctr"/>
            <a:lstStyle/>
            <a:p>
              <a:pPr marL="0" lvl="0" indent="0" algn="ctr">
                <a:lnSpc>
                  <a:spcPts val="3500"/>
                </a:lnSpc>
                <a:spcBef>
                  <a:spcPct val="0"/>
                </a:spcBef>
              </a:pPr>
              <a:endParaRPr/>
            </a:p>
          </p:txBody>
        </p:sp>
      </p:grpSp>
      <p:grpSp>
        <p:nvGrpSpPr>
          <p:cNvPr id="12" name="Group 12"/>
          <p:cNvGrpSpPr/>
          <p:nvPr/>
        </p:nvGrpSpPr>
        <p:grpSpPr>
          <a:xfrm>
            <a:off x="12319000" y="4540893"/>
            <a:ext cx="4445000" cy="4222107"/>
            <a:chOff x="0" y="0"/>
            <a:chExt cx="1170700" cy="1111995"/>
          </a:xfrm>
        </p:grpSpPr>
        <p:sp>
          <p:nvSpPr>
            <p:cNvPr id="13" name="Freeform 13"/>
            <p:cNvSpPr/>
            <p:nvPr/>
          </p:nvSpPr>
          <p:spPr>
            <a:xfrm>
              <a:off x="0" y="0"/>
              <a:ext cx="1170700" cy="1111995"/>
            </a:xfrm>
            <a:custGeom>
              <a:avLst/>
              <a:gdLst/>
              <a:ahLst/>
              <a:cxnLst/>
              <a:rect l="l" t="t" r="r" b="b"/>
              <a:pathLst>
                <a:path w="1170700" h="1111995">
                  <a:moveTo>
                    <a:pt x="34834" y="0"/>
                  </a:moveTo>
                  <a:lnTo>
                    <a:pt x="1135865" y="0"/>
                  </a:lnTo>
                  <a:cubicBezTo>
                    <a:pt x="1145104" y="0"/>
                    <a:pt x="1153964" y="3670"/>
                    <a:pt x="1160497" y="10203"/>
                  </a:cubicBezTo>
                  <a:cubicBezTo>
                    <a:pt x="1167030" y="16735"/>
                    <a:pt x="1170700" y="25596"/>
                    <a:pt x="1170700" y="34834"/>
                  </a:cubicBezTo>
                  <a:lnTo>
                    <a:pt x="1170700" y="1077161"/>
                  </a:lnTo>
                  <a:cubicBezTo>
                    <a:pt x="1170700" y="1086400"/>
                    <a:pt x="1167030" y="1095260"/>
                    <a:pt x="1160497" y="1101793"/>
                  </a:cubicBezTo>
                  <a:cubicBezTo>
                    <a:pt x="1153964" y="1108325"/>
                    <a:pt x="1145104" y="1111995"/>
                    <a:pt x="1135865" y="1111995"/>
                  </a:cubicBezTo>
                  <a:lnTo>
                    <a:pt x="34834" y="1111995"/>
                  </a:lnTo>
                  <a:cubicBezTo>
                    <a:pt x="25596" y="1111995"/>
                    <a:pt x="16735" y="1108325"/>
                    <a:pt x="10203" y="1101793"/>
                  </a:cubicBezTo>
                  <a:cubicBezTo>
                    <a:pt x="3670" y="1095260"/>
                    <a:pt x="0" y="1086400"/>
                    <a:pt x="0" y="1077161"/>
                  </a:cubicBezTo>
                  <a:lnTo>
                    <a:pt x="0" y="34834"/>
                  </a:lnTo>
                  <a:cubicBezTo>
                    <a:pt x="0" y="25596"/>
                    <a:pt x="3670" y="16735"/>
                    <a:pt x="10203" y="10203"/>
                  </a:cubicBezTo>
                  <a:cubicBezTo>
                    <a:pt x="16735" y="3670"/>
                    <a:pt x="25596" y="0"/>
                    <a:pt x="34834" y="0"/>
                  </a:cubicBezTo>
                  <a:close/>
                </a:path>
              </a:pathLst>
            </a:custGeom>
            <a:solidFill>
              <a:srgbClr val="FFFFFF"/>
            </a:solidFill>
            <a:ln w="47625" cap="sq">
              <a:solidFill>
                <a:srgbClr val="C9EC9B"/>
              </a:solidFill>
              <a:prstDash val="solid"/>
              <a:miter/>
            </a:ln>
          </p:spPr>
          <p:txBody>
            <a:bodyPr/>
            <a:lstStyle/>
            <a:p>
              <a:endParaRPr/>
            </a:p>
          </p:txBody>
        </p:sp>
        <p:sp>
          <p:nvSpPr>
            <p:cNvPr id="14" name="TextBox 14"/>
            <p:cNvSpPr txBox="1"/>
            <p:nvPr/>
          </p:nvSpPr>
          <p:spPr>
            <a:xfrm>
              <a:off x="0" y="-76200"/>
              <a:ext cx="1170700" cy="1188195"/>
            </a:xfrm>
            <a:prstGeom prst="rect">
              <a:avLst/>
            </a:prstGeom>
          </p:spPr>
          <p:txBody>
            <a:bodyPr lIns="50800" tIns="50800" rIns="50800" bIns="50800" rtlCol="0" anchor="ctr"/>
            <a:lstStyle/>
            <a:p>
              <a:pPr marL="0" lvl="0" indent="0" algn="ctr">
                <a:lnSpc>
                  <a:spcPts val="3500"/>
                </a:lnSpc>
                <a:spcBef>
                  <a:spcPct val="0"/>
                </a:spcBef>
              </a:pPr>
              <a:endParaRPr/>
            </a:p>
          </p:txBody>
        </p:sp>
      </p:grpSp>
      <p:grpSp>
        <p:nvGrpSpPr>
          <p:cNvPr id="16" name="Group 16"/>
          <p:cNvGrpSpPr/>
          <p:nvPr/>
        </p:nvGrpSpPr>
        <p:grpSpPr>
          <a:xfrm>
            <a:off x="7937191" y="3751519"/>
            <a:ext cx="2413617" cy="241361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EE73"/>
            </a:solidFill>
            <a:ln cap="sq">
              <a:noFill/>
              <a:prstDash val="solid"/>
              <a:miter/>
            </a:ln>
          </p:spPr>
          <p:txBody>
            <a:bodyPr/>
            <a:lstStyle/>
            <a:p>
              <a:endParaRPr/>
            </a:p>
          </p:txBody>
        </p:sp>
        <p:sp>
          <p:nvSpPr>
            <p:cNvPr id="18" name="TextBox 18"/>
            <p:cNvSpPr txBox="1"/>
            <p:nvPr/>
          </p:nvSpPr>
          <p:spPr>
            <a:xfrm>
              <a:off x="76200" y="0"/>
              <a:ext cx="660400" cy="736600"/>
            </a:xfrm>
            <a:prstGeom prst="rect">
              <a:avLst/>
            </a:prstGeom>
          </p:spPr>
          <p:txBody>
            <a:bodyPr lIns="50800" tIns="50800" rIns="50800" bIns="50800" rtlCol="0" anchor="ctr"/>
            <a:lstStyle/>
            <a:p>
              <a:pPr marL="0" lvl="0" indent="0" algn="ctr">
                <a:lnSpc>
                  <a:spcPts val="3500"/>
                </a:lnSpc>
                <a:spcBef>
                  <a:spcPct val="0"/>
                </a:spcBef>
              </a:pPr>
              <a:endParaRPr/>
            </a:p>
          </p:txBody>
        </p:sp>
      </p:grpSp>
      <p:grpSp>
        <p:nvGrpSpPr>
          <p:cNvPr id="19" name="Group 19"/>
          <p:cNvGrpSpPr/>
          <p:nvPr/>
        </p:nvGrpSpPr>
        <p:grpSpPr>
          <a:xfrm>
            <a:off x="6921500" y="4540893"/>
            <a:ext cx="4445000" cy="4222107"/>
            <a:chOff x="0" y="0"/>
            <a:chExt cx="1170700" cy="1111995"/>
          </a:xfrm>
        </p:grpSpPr>
        <p:sp>
          <p:nvSpPr>
            <p:cNvPr id="20" name="Freeform 20"/>
            <p:cNvSpPr/>
            <p:nvPr/>
          </p:nvSpPr>
          <p:spPr>
            <a:xfrm>
              <a:off x="0" y="0"/>
              <a:ext cx="1170700" cy="1111995"/>
            </a:xfrm>
            <a:custGeom>
              <a:avLst/>
              <a:gdLst/>
              <a:ahLst/>
              <a:cxnLst/>
              <a:rect l="l" t="t" r="r" b="b"/>
              <a:pathLst>
                <a:path w="1170700" h="1111995">
                  <a:moveTo>
                    <a:pt x="34834" y="0"/>
                  </a:moveTo>
                  <a:lnTo>
                    <a:pt x="1135865" y="0"/>
                  </a:lnTo>
                  <a:cubicBezTo>
                    <a:pt x="1145104" y="0"/>
                    <a:pt x="1153964" y="3670"/>
                    <a:pt x="1160497" y="10203"/>
                  </a:cubicBezTo>
                  <a:cubicBezTo>
                    <a:pt x="1167030" y="16735"/>
                    <a:pt x="1170700" y="25596"/>
                    <a:pt x="1170700" y="34834"/>
                  </a:cubicBezTo>
                  <a:lnTo>
                    <a:pt x="1170700" y="1077161"/>
                  </a:lnTo>
                  <a:cubicBezTo>
                    <a:pt x="1170700" y="1086400"/>
                    <a:pt x="1167030" y="1095260"/>
                    <a:pt x="1160497" y="1101793"/>
                  </a:cubicBezTo>
                  <a:cubicBezTo>
                    <a:pt x="1153964" y="1108325"/>
                    <a:pt x="1145104" y="1111995"/>
                    <a:pt x="1135865" y="1111995"/>
                  </a:cubicBezTo>
                  <a:lnTo>
                    <a:pt x="34834" y="1111995"/>
                  </a:lnTo>
                  <a:cubicBezTo>
                    <a:pt x="25596" y="1111995"/>
                    <a:pt x="16735" y="1108325"/>
                    <a:pt x="10203" y="1101793"/>
                  </a:cubicBezTo>
                  <a:cubicBezTo>
                    <a:pt x="3670" y="1095260"/>
                    <a:pt x="0" y="1086400"/>
                    <a:pt x="0" y="1077161"/>
                  </a:cubicBezTo>
                  <a:lnTo>
                    <a:pt x="0" y="34834"/>
                  </a:lnTo>
                  <a:cubicBezTo>
                    <a:pt x="0" y="25596"/>
                    <a:pt x="3670" y="16735"/>
                    <a:pt x="10203" y="10203"/>
                  </a:cubicBezTo>
                  <a:cubicBezTo>
                    <a:pt x="16735" y="3670"/>
                    <a:pt x="25596" y="0"/>
                    <a:pt x="34834" y="0"/>
                  </a:cubicBezTo>
                  <a:close/>
                </a:path>
              </a:pathLst>
            </a:custGeom>
            <a:solidFill>
              <a:srgbClr val="FFFFFF"/>
            </a:solidFill>
            <a:ln w="47625" cap="sq">
              <a:solidFill>
                <a:srgbClr val="C9EC9B"/>
              </a:solidFill>
              <a:prstDash val="solid"/>
              <a:miter/>
            </a:ln>
          </p:spPr>
          <p:txBody>
            <a:bodyPr/>
            <a:lstStyle/>
            <a:p>
              <a:endParaRPr/>
            </a:p>
          </p:txBody>
        </p:sp>
        <p:sp>
          <p:nvSpPr>
            <p:cNvPr id="21" name="TextBox 21"/>
            <p:cNvSpPr txBox="1"/>
            <p:nvPr/>
          </p:nvSpPr>
          <p:spPr>
            <a:xfrm>
              <a:off x="0" y="-76200"/>
              <a:ext cx="1170700" cy="1188195"/>
            </a:xfrm>
            <a:prstGeom prst="rect">
              <a:avLst/>
            </a:prstGeom>
          </p:spPr>
          <p:txBody>
            <a:bodyPr lIns="50800" tIns="50800" rIns="50800" bIns="50800" rtlCol="0" anchor="ctr"/>
            <a:lstStyle/>
            <a:p>
              <a:pPr marL="0" lvl="0" indent="0" algn="ctr">
                <a:lnSpc>
                  <a:spcPts val="3500"/>
                </a:lnSpc>
                <a:spcBef>
                  <a:spcPct val="0"/>
                </a:spcBef>
              </a:pPr>
              <a:endParaRPr/>
            </a:p>
          </p:txBody>
        </p:sp>
      </p:grpSp>
      <p:grpSp>
        <p:nvGrpSpPr>
          <p:cNvPr id="23" name="Group 23"/>
          <p:cNvGrpSpPr/>
          <p:nvPr/>
        </p:nvGrpSpPr>
        <p:grpSpPr>
          <a:xfrm>
            <a:off x="1524000" y="2381009"/>
            <a:ext cx="15240000" cy="941886"/>
            <a:chOff x="0" y="0"/>
            <a:chExt cx="4013827" cy="248069"/>
          </a:xfrm>
        </p:grpSpPr>
        <p:sp>
          <p:nvSpPr>
            <p:cNvPr id="24" name="Freeform 24"/>
            <p:cNvSpPr/>
            <p:nvPr/>
          </p:nvSpPr>
          <p:spPr>
            <a:xfrm>
              <a:off x="0" y="0"/>
              <a:ext cx="4013827" cy="248069"/>
            </a:xfrm>
            <a:custGeom>
              <a:avLst/>
              <a:gdLst/>
              <a:ahLst/>
              <a:cxnLst/>
              <a:rect l="l" t="t" r="r" b="b"/>
              <a:pathLst>
                <a:path w="4013827" h="248069">
                  <a:moveTo>
                    <a:pt x="50800" y="0"/>
                  </a:moveTo>
                  <a:lnTo>
                    <a:pt x="3963027" y="0"/>
                  </a:lnTo>
                  <a:cubicBezTo>
                    <a:pt x="3991083" y="0"/>
                    <a:pt x="4013827" y="22744"/>
                    <a:pt x="4013827" y="50800"/>
                  </a:cubicBezTo>
                  <a:lnTo>
                    <a:pt x="4013827" y="197269"/>
                  </a:lnTo>
                  <a:cubicBezTo>
                    <a:pt x="4013827" y="210742"/>
                    <a:pt x="4008475" y="223663"/>
                    <a:pt x="3998948" y="233190"/>
                  </a:cubicBezTo>
                  <a:cubicBezTo>
                    <a:pt x="3989421" y="242717"/>
                    <a:pt x="3976500" y="248069"/>
                    <a:pt x="3963027" y="248069"/>
                  </a:cubicBezTo>
                  <a:lnTo>
                    <a:pt x="50800" y="248069"/>
                  </a:lnTo>
                  <a:cubicBezTo>
                    <a:pt x="22744" y="248069"/>
                    <a:pt x="0" y="225325"/>
                    <a:pt x="0" y="197269"/>
                  </a:cubicBezTo>
                  <a:lnTo>
                    <a:pt x="0" y="50800"/>
                  </a:lnTo>
                  <a:cubicBezTo>
                    <a:pt x="0" y="22744"/>
                    <a:pt x="22744" y="0"/>
                    <a:pt x="50800" y="0"/>
                  </a:cubicBezTo>
                  <a:close/>
                </a:path>
              </a:pathLst>
            </a:custGeom>
            <a:solidFill>
              <a:srgbClr val="FDF399"/>
            </a:solidFill>
            <a:ln cap="rnd">
              <a:noFill/>
              <a:prstDash val="solid"/>
              <a:round/>
            </a:ln>
          </p:spPr>
          <p:txBody>
            <a:bodyPr/>
            <a:lstStyle/>
            <a:p>
              <a:pPr>
                <a:defRPr/>
              </a:pPr>
              <a:r>
                <a:t>追加も編集も削除も自由自在</a:t>
              </a:r>
            </a:p>
          </p:txBody>
        </p:sp>
        <p:sp>
          <p:nvSpPr>
            <p:cNvPr id="25" name="TextBox 25"/>
            <p:cNvSpPr txBox="1"/>
            <p:nvPr/>
          </p:nvSpPr>
          <p:spPr>
            <a:xfrm>
              <a:off x="0" y="-76200"/>
              <a:ext cx="4013827" cy="324269"/>
            </a:xfrm>
            <a:prstGeom prst="rect">
              <a:avLst/>
            </a:prstGeom>
          </p:spPr>
          <p:txBody>
            <a:bodyPr lIns="50800" tIns="50800" rIns="50800" bIns="50800" rtlCol="0" anchor="ctr"/>
            <a:lstStyle/>
            <a:p>
              <a:pPr marL="0" lvl="0" indent="0" algn="ctr">
                <a:lnSpc>
                  <a:spcPts val="3500"/>
                </a:lnSpc>
                <a:spcBef>
                  <a:spcPct val="0"/>
                </a:spcBef>
              </a:pPr>
              <a:endParaRPr/>
            </a:p>
          </p:txBody>
        </p:sp>
      </p:grpSp>
      <p:sp>
        <p:nvSpPr>
          <p:cNvPr id="26" name="TextBox 26"/>
          <p:cNvSpPr txBox="1"/>
          <p:nvPr/>
        </p:nvSpPr>
        <p:spPr>
          <a:xfrm>
            <a:off x="11366500" y="684722"/>
            <a:ext cx="5397500" cy="408271"/>
          </a:xfrm>
          <a:prstGeom prst="rect">
            <a:avLst/>
          </a:prstGeom>
        </p:spPr>
        <p:txBody>
          <a:bodyPr lIns="0" tIns="0" rIns="0" bIns="0" rtlCol="0" anchor="t">
            <a:spAutoFit/>
          </a:bodyPr>
          <a:lstStyle/>
          <a:p>
            <a:pPr marL="0" lvl="0" indent="0" algn="r">
              <a:lnSpc>
                <a:spcPts val="3220"/>
              </a:lnSpc>
              <a:spcBef>
                <a:spcPct val="0"/>
              </a:spcBef>
            </a:pPr>
            <a:r>
              <a:rPr sz="2300" b="1">
                <a:solidFill>
                  <a:srgbClr val="414141"/>
                </a:solidFill>
                <a:latin typeface="源柔ゴシック Bold"/>
              </a:rPr>
              <a:t>03 テンプレート外出し方式</a:t>
            </a:r>
          </a:p>
        </p:txBody>
      </p:sp>
      <p:sp>
        <p:nvSpPr>
          <p:cNvPr id="27" name="TextBox 27"/>
          <p:cNvSpPr txBox="1"/>
          <p:nvPr/>
        </p:nvSpPr>
        <p:spPr>
          <a:xfrm>
            <a:off x="1524000" y="1438275"/>
            <a:ext cx="10795000" cy="615950"/>
          </a:xfrm>
          <a:prstGeom prst="rect">
            <a:avLst/>
          </a:prstGeom>
        </p:spPr>
        <p:txBody>
          <a:bodyPr lIns="0" tIns="0" rIns="0" bIns="0" rtlCol="0" anchor="t">
            <a:spAutoFit/>
          </a:bodyPr>
          <a:lstStyle/>
          <a:p>
            <a:pPr marL="0" lvl="0" indent="0" algn="l">
              <a:lnSpc>
                <a:spcPts val="4899"/>
              </a:lnSpc>
              <a:spcBef>
                <a:spcPct val="0"/>
              </a:spcBef>
            </a:pPr>
            <a:r>
              <a:rPr sz="3499" b="1">
                <a:solidFill>
                  <a:srgbClr val="0B6F52"/>
                </a:solidFill>
                <a:latin typeface="源柔ゴシック Bold"/>
              </a:rPr>
              <a:t>テンプレ方式の3つの強み</a:t>
            </a:r>
          </a:p>
        </p:txBody>
      </p:sp>
      <p:sp>
        <p:nvSpPr>
          <p:cNvPr id="28" name="TextBox 28"/>
          <p:cNvSpPr txBox="1"/>
          <p:nvPr/>
        </p:nvSpPr>
        <p:spPr>
          <a:xfrm>
            <a:off x="1524000" y="5205978"/>
            <a:ext cx="4445000" cy="651477"/>
          </a:xfrm>
          <a:prstGeom prst="rect">
            <a:avLst/>
          </a:prstGeom>
        </p:spPr>
        <p:txBody>
          <a:bodyPr lIns="0" tIns="0" rIns="0" bIns="0" rtlCol="0" anchor="t">
            <a:spAutoFit/>
          </a:bodyPr>
          <a:lstStyle/>
          <a:p>
            <a:pPr algn="ctr">
              <a:lnSpc>
                <a:spcPts val="5039"/>
              </a:lnSpc>
              <a:spcBef>
                <a:spcPct val="0"/>
              </a:spcBef>
            </a:pPr>
            <a:r>
              <a:rPr sz="3599" b="1">
                <a:solidFill>
                  <a:srgbClr val="0E0E0E"/>
                </a:solidFill>
                <a:latin typeface="源柔ゴシック Bold"/>
              </a:rPr>
              <a:t>自由に追加</a:t>
            </a:r>
          </a:p>
        </p:txBody>
      </p:sp>
      <p:sp>
        <p:nvSpPr>
          <p:cNvPr id="29" name="TextBox 29"/>
          <p:cNvSpPr txBox="1"/>
          <p:nvPr/>
        </p:nvSpPr>
        <p:spPr>
          <a:xfrm>
            <a:off x="1524000" y="7367958"/>
            <a:ext cx="4445000" cy="889132"/>
          </a:xfrm>
          <a:prstGeom prst="rect">
            <a:avLst/>
          </a:prstGeom>
        </p:spPr>
        <p:txBody>
          <a:bodyPr lIns="0" tIns="0" rIns="0" bIns="0" rtlCol="0" anchor="t">
            <a:spAutoFit/>
          </a:bodyPr>
          <a:lstStyle/>
          <a:p>
            <a:pPr algn="ctr">
              <a:lnSpc>
                <a:spcPts val="3500"/>
              </a:lnSpc>
            </a:pPr>
            <a:r>
              <a:rPr sz="1750">
                <a:solidFill>
                  <a:srgbClr val="0E0E0E"/>
                </a:solidFill>
                <a:latin typeface="源柔ゴシック"/>
              </a:rPr>
              <a:t>新しいデザインを.pptxファイルとして追加するだけ。コードの書き換えは一切不要。</a:t>
            </a:r>
          </a:p>
          <a:p>
            <a:pPr algn="ctr">
              <a:lnSpc>
                <a:spcPts val="3500"/>
              </a:lnSpc>
              <a:spcBef>
                <a:spcPct val="0"/>
              </a:spcBef>
            </a:pPr>
            <a:endParaRPr lang="en-US" sz="2500" dirty="0">
              <a:solidFill>
                <a:srgbClr val="0E0E0E"/>
              </a:solidFill>
              <a:latin typeface="源柔ゴシック"/>
              <a:ea typeface="源柔ゴシック"/>
              <a:cs typeface="源柔ゴシック"/>
              <a:sym typeface="源柔ゴシック"/>
            </a:endParaRPr>
          </a:p>
        </p:txBody>
      </p:sp>
      <p:sp>
        <p:nvSpPr>
          <p:cNvPr id="30" name="TextBox 30"/>
          <p:cNvSpPr txBox="1"/>
          <p:nvPr/>
        </p:nvSpPr>
        <p:spPr>
          <a:xfrm>
            <a:off x="1524000" y="2473826"/>
            <a:ext cx="15240000" cy="651477"/>
          </a:xfrm>
          <a:prstGeom prst="rect">
            <a:avLst/>
          </a:prstGeom>
        </p:spPr>
        <p:txBody>
          <a:bodyPr lIns="0" tIns="0" rIns="0" bIns="0" rtlCol="0" anchor="t">
            <a:spAutoFit/>
          </a:bodyPr>
          <a:lstStyle/>
          <a:p>
            <a:pPr algn="ctr">
              <a:lnSpc>
                <a:spcPts val="5040"/>
              </a:lnSpc>
            </a:pPr>
            <a:r>
              <a:rPr sz="3600" b="1">
                <a:solidFill>
                  <a:srgbClr val="0E0E0E"/>
                </a:solidFill>
                <a:latin typeface="源柔ゴシック Bold"/>
              </a:rPr>
              <a:t>ハードコーディングからの解放</a:t>
            </a:r>
          </a:p>
        </p:txBody>
      </p:sp>
      <p:sp>
        <p:nvSpPr>
          <p:cNvPr id="31" name="TextBox 31"/>
          <p:cNvSpPr txBox="1"/>
          <p:nvPr/>
        </p:nvSpPr>
        <p:spPr>
          <a:xfrm>
            <a:off x="2903708" y="4099240"/>
            <a:ext cx="1685583" cy="859088"/>
          </a:xfrm>
          <a:prstGeom prst="rect">
            <a:avLst/>
          </a:prstGeom>
        </p:spPr>
        <p:txBody>
          <a:bodyPr lIns="0" tIns="0" rIns="0" bIns="0" rtlCol="0" anchor="t">
            <a:spAutoFit/>
          </a:bodyPr>
          <a:lstStyle/>
          <a:p>
            <a:pPr algn="ctr">
              <a:lnSpc>
                <a:spcPts val="6720"/>
              </a:lnSpc>
              <a:spcBef>
                <a:spcPct val="0"/>
              </a:spcBef>
            </a:pPr>
            <a:r>
              <a:rPr lang="en-US" sz="4800" b="1">
                <a:solidFill>
                  <a:srgbClr val="0B6F52"/>
                </a:solidFill>
                <a:latin typeface="源柔ゴシック Bold"/>
                <a:ea typeface="源柔ゴシック Bold"/>
                <a:cs typeface="源柔ゴシック Bold"/>
                <a:sym typeface="源柔ゴシック Bold"/>
              </a:rPr>
              <a:t>1</a:t>
            </a:r>
          </a:p>
        </p:txBody>
      </p:sp>
      <p:sp>
        <p:nvSpPr>
          <p:cNvPr id="33" name="TextBox 33"/>
          <p:cNvSpPr txBox="1"/>
          <p:nvPr/>
        </p:nvSpPr>
        <p:spPr>
          <a:xfrm>
            <a:off x="12319000" y="5205978"/>
            <a:ext cx="4445000" cy="651477"/>
          </a:xfrm>
          <a:prstGeom prst="rect">
            <a:avLst/>
          </a:prstGeom>
        </p:spPr>
        <p:txBody>
          <a:bodyPr lIns="0" tIns="0" rIns="0" bIns="0" rtlCol="0" anchor="t">
            <a:spAutoFit/>
          </a:bodyPr>
          <a:lstStyle/>
          <a:p>
            <a:pPr algn="ctr">
              <a:lnSpc>
                <a:spcPts val="5039"/>
              </a:lnSpc>
              <a:spcBef>
                <a:spcPct val="0"/>
              </a:spcBef>
            </a:pPr>
            <a:r>
              <a:rPr sz="3599" b="1">
                <a:solidFill>
                  <a:srgbClr val="0E0E0E"/>
                </a:solidFill>
                <a:latin typeface="源柔ゴシック Bold"/>
              </a:rPr>
              <a:t>すぐに削除</a:t>
            </a:r>
          </a:p>
        </p:txBody>
      </p:sp>
      <p:sp>
        <p:nvSpPr>
          <p:cNvPr id="34" name="TextBox 34"/>
          <p:cNvSpPr txBox="1"/>
          <p:nvPr/>
        </p:nvSpPr>
        <p:spPr>
          <a:xfrm>
            <a:off x="12319000" y="7367958"/>
            <a:ext cx="4445000" cy="889132"/>
          </a:xfrm>
          <a:prstGeom prst="rect">
            <a:avLst/>
          </a:prstGeom>
        </p:spPr>
        <p:txBody>
          <a:bodyPr lIns="0" tIns="0" rIns="0" bIns="0" rtlCol="0" anchor="t">
            <a:spAutoFit/>
          </a:bodyPr>
          <a:lstStyle/>
          <a:p>
            <a:pPr algn="ctr">
              <a:lnSpc>
                <a:spcPts val="3500"/>
              </a:lnSpc>
            </a:pPr>
            <a:r>
              <a:rPr sz="2100">
                <a:solidFill>
                  <a:srgbClr val="0E0E0E"/>
                </a:solidFill>
                <a:latin typeface="源柔ゴシック"/>
              </a:rPr>
              <a:t>不要なテンプレはファイルを消すだけ。テンプレの入れ替えも即座に対応。</a:t>
            </a:r>
          </a:p>
          <a:p>
            <a:pPr algn="ctr">
              <a:lnSpc>
                <a:spcPts val="3500"/>
              </a:lnSpc>
              <a:spcBef>
                <a:spcPct val="0"/>
              </a:spcBef>
            </a:pPr>
            <a:endParaRPr lang="en-US" sz="2500">
              <a:solidFill>
                <a:srgbClr val="0E0E0E"/>
              </a:solidFill>
              <a:latin typeface="源柔ゴシック"/>
              <a:ea typeface="源柔ゴシック"/>
              <a:cs typeface="源柔ゴシック"/>
              <a:sym typeface="源柔ゴシック"/>
            </a:endParaRPr>
          </a:p>
        </p:txBody>
      </p:sp>
      <p:sp>
        <p:nvSpPr>
          <p:cNvPr id="35" name="TextBox 35"/>
          <p:cNvSpPr txBox="1"/>
          <p:nvPr/>
        </p:nvSpPr>
        <p:spPr>
          <a:xfrm>
            <a:off x="13698708" y="4099240"/>
            <a:ext cx="1685583" cy="859088"/>
          </a:xfrm>
          <a:prstGeom prst="rect">
            <a:avLst/>
          </a:prstGeom>
        </p:spPr>
        <p:txBody>
          <a:bodyPr lIns="0" tIns="0" rIns="0" bIns="0" rtlCol="0" anchor="t">
            <a:spAutoFit/>
          </a:bodyPr>
          <a:lstStyle/>
          <a:p>
            <a:pPr marL="0" lvl="0" indent="0" algn="ctr">
              <a:lnSpc>
                <a:spcPts val="6720"/>
              </a:lnSpc>
              <a:spcBef>
                <a:spcPct val="0"/>
              </a:spcBef>
            </a:pPr>
            <a:r>
              <a:rPr lang="en-US" sz="4800" b="1" u="none" strike="noStrike">
                <a:solidFill>
                  <a:srgbClr val="0B6F52"/>
                </a:solidFill>
                <a:latin typeface="源柔ゴシック Bold"/>
                <a:ea typeface="源柔ゴシック Bold"/>
                <a:cs typeface="源柔ゴシック Bold"/>
                <a:sym typeface="源柔ゴシック Bold"/>
              </a:rPr>
              <a:t>3</a:t>
            </a:r>
          </a:p>
        </p:txBody>
      </p:sp>
      <p:sp>
        <p:nvSpPr>
          <p:cNvPr id="37" name="TextBox 37"/>
          <p:cNvSpPr txBox="1"/>
          <p:nvPr/>
        </p:nvSpPr>
        <p:spPr>
          <a:xfrm>
            <a:off x="6921500" y="5205978"/>
            <a:ext cx="4445000" cy="651477"/>
          </a:xfrm>
          <a:prstGeom prst="rect">
            <a:avLst/>
          </a:prstGeom>
        </p:spPr>
        <p:txBody>
          <a:bodyPr lIns="0" tIns="0" rIns="0" bIns="0" rtlCol="0" anchor="t">
            <a:spAutoFit/>
          </a:bodyPr>
          <a:lstStyle/>
          <a:p>
            <a:pPr algn="ctr">
              <a:lnSpc>
                <a:spcPts val="5039"/>
              </a:lnSpc>
              <a:spcBef>
                <a:spcPct val="0"/>
              </a:spcBef>
            </a:pPr>
            <a:r>
              <a:rPr sz="3599" b="1">
                <a:solidFill>
                  <a:srgbClr val="0E0E0E"/>
                </a:solidFill>
                <a:latin typeface="源柔ゴシック Bold"/>
              </a:rPr>
              <a:t>簡単に編集</a:t>
            </a:r>
          </a:p>
        </p:txBody>
      </p:sp>
      <p:sp>
        <p:nvSpPr>
          <p:cNvPr id="38" name="TextBox 38"/>
          <p:cNvSpPr txBox="1"/>
          <p:nvPr/>
        </p:nvSpPr>
        <p:spPr>
          <a:xfrm>
            <a:off x="6921500" y="7367958"/>
            <a:ext cx="4445000" cy="889132"/>
          </a:xfrm>
          <a:prstGeom prst="rect">
            <a:avLst/>
          </a:prstGeom>
        </p:spPr>
        <p:txBody>
          <a:bodyPr lIns="0" tIns="0" rIns="0" bIns="0" rtlCol="0" anchor="t">
            <a:spAutoFit/>
          </a:bodyPr>
          <a:lstStyle/>
          <a:p>
            <a:pPr algn="ctr">
              <a:lnSpc>
                <a:spcPts val="3500"/>
              </a:lnSpc>
            </a:pPr>
            <a:r>
              <a:rPr sz="1900">
                <a:solidFill>
                  <a:srgbClr val="0E0E0E"/>
                </a:solidFill>
                <a:latin typeface="源柔ゴシック"/>
              </a:rPr>
              <a:t>PowerPointで直接テンプレを開いて修正可能。デザイナーでも扱える。</a:t>
            </a:r>
          </a:p>
          <a:p>
            <a:pPr algn="ctr">
              <a:lnSpc>
                <a:spcPts val="3500"/>
              </a:lnSpc>
              <a:spcBef>
                <a:spcPct val="0"/>
              </a:spcBef>
            </a:pPr>
            <a:endParaRPr lang="en-US" sz="2500">
              <a:solidFill>
                <a:srgbClr val="0E0E0E"/>
              </a:solidFill>
              <a:latin typeface="源柔ゴシック"/>
              <a:ea typeface="源柔ゴシック"/>
              <a:cs typeface="源柔ゴシック"/>
              <a:sym typeface="源柔ゴシック"/>
            </a:endParaRPr>
          </a:p>
        </p:txBody>
      </p:sp>
      <p:sp>
        <p:nvSpPr>
          <p:cNvPr id="39" name="TextBox 39"/>
          <p:cNvSpPr txBox="1"/>
          <p:nvPr/>
        </p:nvSpPr>
        <p:spPr>
          <a:xfrm>
            <a:off x="8301208" y="4099240"/>
            <a:ext cx="1685583" cy="859088"/>
          </a:xfrm>
          <a:prstGeom prst="rect">
            <a:avLst/>
          </a:prstGeom>
        </p:spPr>
        <p:txBody>
          <a:bodyPr lIns="0" tIns="0" rIns="0" bIns="0" rtlCol="0" anchor="t">
            <a:spAutoFit/>
          </a:bodyPr>
          <a:lstStyle/>
          <a:p>
            <a:pPr marL="0" lvl="0" indent="0" algn="ctr">
              <a:lnSpc>
                <a:spcPts val="6720"/>
              </a:lnSpc>
              <a:spcBef>
                <a:spcPct val="0"/>
              </a:spcBef>
            </a:pPr>
            <a:r>
              <a:rPr lang="en-US" sz="4800" b="1" u="none" strike="noStrike">
                <a:solidFill>
                  <a:srgbClr val="0B6F52"/>
                </a:solidFill>
                <a:latin typeface="源柔ゴシック Bold"/>
                <a:ea typeface="源柔ゴシック Bold"/>
                <a:cs typeface="源柔ゴシック Bold"/>
                <a:sym typeface="源柔ゴシック Bold"/>
              </a:rPr>
              <a:t>2</a:t>
            </a:r>
          </a:p>
        </p:txBody>
      </p:sp>
      <p:sp>
        <p:nvSpPr>
          <p:cNvPr id="41" name="Freeform 41"/>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42" name="Freeform 42"/>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43" name="Group 43"/>
          <p:cNvGrpSpPr/>
          <p:nvPr/>
        </p:nvGrpSpPr>
        <p:grpSpPr>
          <a:xfrm>
            <a:off x="-277072" y="-277111"/>
            <a:ext cx="473615" cy="10887559"/>
            <a:chOff x="0" y="0"/>
            <a:chExt cx="124738" cy="2867505"/>
          </a:xfrm>
        </p:grpSpPr>
        <p:sp>
          <p:nvSpPr>
            <p:cNvPr id="44" name="Freeform 44"/>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45" name="TextBox 45"/>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36" name="Rectangle 33">
            <a:extLst>
              <a:ext uri="{FF2B5EF4-FFF2-40B4-BE49-F238E27FC236}">
                <a16:creationId xmlns:a16="http://schemas.microsoft.com/office/drawing/2014/main" id="{327AD8AE-7601-1B22-6518-A99E6EFF83A6}"/>
              </a:ext>
            </a:extLst>
          </p:cNvPr>
          <p:cNvSpPr/>
          <p:nvPr/>
        </p:nvSpPr>
        <p:spPr>
          <a:xfrm>
            <a:off x="3237776" y="6237438"/>
            <a:ext cx="1017445" cy="903819"/>
          </a:xfrm>
          <a:prstGeom prst="rect">
            <a:avLst/>
          </a:prstGeom>
          <a:solidFill>
            <a:srgbClr val="E0E0E0"/>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1000">
                <a:solidFill>
                  <a:srgbClr val="999999"/>
                </a:solidFill>
              </a:rPr>
              <a:t>プラスマークのアイコン。追加の容易さを象徴</a:t>
            </a:r>
          </a:p>
        </p:txBody>
      </p:sp>
      <p:sp>
        <p:nvSpPr>
          <p:cNvPr id="40" name="Rectangle 33">
            <a:extLst>
              <a:ext uri="{FF2B5EF4-FFF2-40B4-BE49-F238E27FC236}">
                <a16:creationId xmlns:a16="http://schemas.microsoft.com/office/drawing/2014/main" id="{179F90FB-C5E2-2F6E-59A4-93A92F31E825}"/>
              </a:ext>
            </a:extLst>
          </p:cNvPr>
          <p:cNvSpPr/>
          <p:nvPr/>
        </p:nvSpPr>
        <p:spPr>
          <a:xfrm>
            <a:off x="8638451" y="6237438"/>
            <a:ext cx="1017445" cy="903819"/>
          </a:xfrm>
          <a:prstGeom prst="rect">
            <a:avLst/>
          </a:prstGeom>
          <a:solidFill>
            <a:srgbClr val="E0E0E0"/>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1100">
                <a:solidFill>
                  <a:srgbClr val="999999"/>
                </a:solidFill>
              </a:rPr>
              <a:t>鉛筆のアイコン。編集の手軽さを象徴</a:t>
            </a:r>
          </a:p>
        </p:txBody>
      </p:sp>
      <p:sp>
        <p:nvSpPr>
          <p:cNvPr id="46" name="Rectangle 33">
            <a:extLst>
              <a:ext uri="{FF2B5EF4-FFF2-40B4-BE49-F238E27FC236}">
                <a16:creationId xmlns:a16="http://schemas.microsoft.com/office/drawing/2014/main" id="{DF05B3EF-B85E-E56C-AAD8-7F62F18A7E77}"/>
              </a:ext>
            </a:extLst>
          </p:cNvPr>
          <p:cNvSpPr/>
          <p:nvPr/>
        </p:nvSpPr>
        <p:spPr>
          <a:xfrm>
            <a:off x="14039126" y="6237438"/>
            <a:ext cx="1017445" cy="903819"/>
          </a:xfrm>
          <a:prstGeom prst="rect">
            <a:avLst/>
          </a:prstGeom>
          <a:solidFill>
            <a:srgbClr val="E0E0E0"/>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1100">
                <a:solidFill>
                  <a:srgbClr val="999999"/>
                </a:solidFill>
              </a:rPr>
              <a:t>ゴミ箱のアイコン。削除の簡単さを象徴</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0403" y="3465060"/>
            <a:ext cx="12127194" cy="6482536"/>
          </a:xfrm>
          <a:custGeom>
            <a:avLst/>
            <a:gdLst/>
            <a:ahLst/>
            <a:cxnLst/>
            <a:rect l="l" t="t" r="r" b="b"/>
            <a:pathLst>
              <a:path w="12127194" h="6482536">
                <a:moveTo>
                  <a:pt x="0" y="0"/>
                </a:moveTo>
                <a:lnTo>
                  <a:pt x="12127194" y="0"/>
                </a:lnTo>
                <a:lnTo>
                  <a:pt x="12127194" y="6482537"/>
                </a:lnTo>
                <a:lnTo>
                  <a:pt x="0" y="6482537"/>
                </a:lnTo>
                <a:lnTo>
                  <a:pt x="0" y="0"/>
                </a:lnTo>
                <a:close/>
              </a:path>
            </a:pathLst>
          </a:custGeom>
          <a:blipFill>
            <a:blip>
              <a:alphaModFix amt="50000"/>
              <a:extLst>
                <a:ext uri="{96DAC541-7B7A-43D3-8B79-37D633B846F1}">
                  <asvg:svgBlip xmlns:asvg="http://schemas.microsoft.com/office/drawing/2016/SVG/main" r:embed="rId3"/>
                </a:ext>
              </a:extLst>
            </a:blip>
            <a:stretch>
              <a:fillRect/>
            </a:stretch>
          </a:blipFill>
        </p:spPr>
        <p:txBody>
          <a:bodyPr/>
          <a:lstStyle/>
          <a:p>
            <a:endParaRPr/>
          </a:p>
        </p:txBody>
      </p:sp>
      <p:sp>
        <p:nvSpPr>
          <p:cNvPr id="3" name="TextBox 3"/>
          <p:cNvSpPr txBox="1"/>
          <p:nvPr/>
        </p:nvSpPr>
        <p:spPr>
          <a:xfrm>
            <a:off x="4312044" y="1136027"/>
            <a:ext cx="9663912" cy="3954202"/>
          </a:xfrm>
          <a:prstGeom prst="rect">
            <a:avLst/>
          </a:prstGeom>
        </p:spPr>
        <p:txBody>
          <a:bodyPr lIns="0" tIns="0" rIns="0" bIns="0" rtlCol="0" anchor="t">
            <a:spAutoFit/>
          </a:bodyPr>
          <a:lstStyle/>
          <a:p>
            <a:pPr marL="0" lvl="0" indent="0" algn="ctr">
              <a:lnSpc>
                <a:spcPts val="30831"/>
              </a:lnSpc>
              <a:spcBef>
                <a:spcPct val="0"/>
              </a:spcBef>
            </a:pPr>
            <a:r>
              <a:rPr sz="22022" b="1">
                <a:solidFill>
                  <a:srgbClr val="FAE200"/>
                </a:solidFill>
                <a:latin typeface="源柔ゴシック Bold"/>
              </a:rPr>
              <a:t>04</a:t>
            </a:r>
          </a:p>
        </p:txBody>
      </p:sp>
      <p:sp>
        <p:nvSpPr>
          <p:cNvPr id="4" name="TextBox 4"/>
          <p:cNvSpPr txBox="1"/>
          <p:nvPr/>
        </p:nvSpPr>
        <p:spPr>
          <a:xfrm>
            <a:off x="1524000" y="4600236"/>
            <a:ext cx="15240000" cy="3565513"/>
          </a:xfrm>
          <a:prstGeom prst="rect">
            <a:avLst/>
          </a:prstGeom>
        </p:spPr>
        <p:txBody>
          <a:bodyPr lIns="0" tIns="0" rIns="0" bIns="0" rtlCol="0" anchor="t">
            <a:spAutoFit/>
          </a:bodyPr>
          <a:lstStyle/>
          <a:p>
            <a:pPr algn="ctr">
              <a:lnSpc>
                <a:spcPts val="14007"/>
              </a:lnSpc>
            </a:pPr>
            <a:r>
              <a:rPr sz="10005" b="1">
                <a:solidFill>
                  <a:srgbClr val="0B6F52"/>
                </a:solidFill>
                <a:latin typeface="源柔ゴシック Bold"/>
              </a:rPr>
              <a:t>ツールの使い方</a:t>
            </a:r>
          </a:p>
          <a:p>
            <a:pPr algn="ctr">
              <a:lnSpc>
                <a:spcPts val="14007"/>
              </a:lnSpc>
              <a:spcBef>
                <a:spcPct val="0"/>
              </a:spcBef>
            </a:pPr>
            <a:endParaRPr lang="en-US" sz="10005" b="1">
              <a:solidFill>
                <a:srgbClr val="0B6F52"/>
              </a:solidFill>
              <a:latin typeface="源柔ゴシック Bold"/>
              <a:ea typeface="源柔ゴシック Bold"/>
              <a:cs typeface="源柔ゴシック Bold"/>
              <a:sym typeface="源柔ゴシック Bold"/>
            </a:endParaRPr>
          </a:p>
        </p:txBody>
      </p:sp>
      <p:sp>
        <p:nvSpPr>
          <p:cNvPr id="5" name="Freeform 5"/>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6" name="Freeform 6"/>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7" name="Freeform 7"/>
          <p:cNvSpPr/>
          <p:nvPr/>
        </p:nvSpPr>
        <p:spPr>
          <a:xfrm rot="-5400000">
            <a:off x="15851055" y="6551745"/>
            <a:ext cx="5685724" cy="2869234"/>
          </a:xfrm>
          <a:custGeom>
            <a:avLst/>
            <a:gdLst/>
            <a:ahLst/>
            <a:cxnLst/>
            <a:rect l="l" t="t" r="r" b="b"/>
            <a:pathLst>
              <a:path w="5685724" h="2869234">
                <a:moveTo>
                  <a:pt x="0" y="0"/>
                </a:moveTo>
                <a:lnTo>
                  <a:pt x="5685724" y="0"/>
                </a:lnTo>
                <a:lnTo>
                  <a:pt x="5685724" y="2869234"/>
                </a:lnTo>
                <a:lnTo>
                  <a:pt x="0" y="286923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8" name="Freeform 8"/>
          <p:cNvSpPr/>
          <p:nvPr/>
        </p:nvSpPr>
        <p:spPr>
          <a:xfrm rot="-5400000">
            <a:off x="15851055" y="866021"/>
            <a:ext cx="5685724" cy="2869234"/>
          </a:xfrm>
          <a:custGeom>
            <a:avLst/>
            <a:gdLst/>
            <a:ahLst/>
            <a:cxnLst/>
            <a:rect l="l" t="t" r="r" b="b"/>
            <a:pathLst>
              <a:path w="5685724" h="2869234">
                <a:moveTo>
                  <a:pt x="0" y="0"/>
                </a:moveTo>
                <a:lnTo>
                  <a:pt x="5685724" y="0"/>
                </a:lnTo>
                <a:lnTo>
                  <a:pt x="5685724" y="2869234"/>
                </a:lnTo>
                <a:lnTo>
                  <a:pt x="0" y="286923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grpSp>
        <p:nvGrpSpPr>
          <p:cNvPr id="9" name="Group 9"/>
          <p:cNvGrpSpPr/>
          <p:nvPr/>
        </p:nvGrpSpPr>
        <p:grpSpPr>
          <a:xfrm>
            <a:off x="-277072" y="-277111"/>
            <a:ext cx="473615" cy="10887559"/>
            <a:chOff x="0" y="0"/>
            <a:chExt cx="124738" cy="2867505"/>
          </a:xfrm>
        </p:grpSpPr>
        <p:sp>
          <p:nvSpPr>
            <p:cNvPr id="10" name="Freeform 10"/>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0B6F52"/>
            </a:solidFill>
          </p:spPr>
          <p:txBody>
            <a:bodyPr/>
            <a:lstStyle/>
            <a:p>
              <a:endParaRPr/>
            </a:p>
          </p:txBody>
        </p:sp>
        <p:sp>
          <p:nvSpPr>
            <p:cNvPr id="11" name="TextBox 11"/>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grpSp>
        <p:nvGrpSpPr>
          <p:cNvPr id="12" name="Group 12"/>
          <p:cNvGrpSpPr/>
          <p:nvPr/>
        </p:nvGrpSpPr>
        <p:grpSpPr>
          <a:xfrm>
            <a:off x="18091457" y="-300280"/>
            <a:ext cx="473615" cy="10887559"/>
            <a:chOff x="0" y="0"/>
            <a:chExt cx="124738" cy="2867505"/>
          </a:xfrm>
        </p:grpSpPr>
        <p:sp>
          <p:nvSpPr>
            <p:cNvPr id="13" name="Freeform 13"/>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0B6F52"/>
            </a:solidFill>
            <a:ln cap="sq">
              <a:noFill/>
              <a:prstDash val="solid"/>
              <a:miter/>
            </a:ln>
          </p:spPr>
          <p:txBody>
            <a:bodyPr/>
            <a:lstStyle/>
            <a:p>
              <a:endParaRPr/>
            </a:p>
          </p:txBody>
        </p:sp>
        <p:sp>
          <p:nvSpPr>
            <p:cNvPr id="14" name="TextBox 14"/>
            <p:cNvSpPr txBox="1"/>
            <p:nvPr/>
          </p:nvSpPr>
          <p:spPr>
            <a:xfrm>
              <a:off x="0" y="-76200"/>
              <a:ext cx="124738" cy="2943705"/>
            </a:xfrm>
            <a:prstGeom prst="rect">
              <a:avLst/>
            </a:prstGeom>
          </p:spPr>
          <p:txBody>
            <a:bodyPr lIns="50800" tIns="50800" rIns="50800" bIns="50800" rtlCol="0" anchor="ctr"/>
            <a:lstStyle/>
            <a:p>
              <a:pPr marL="0" lvl="0" indent="0" algn="ctr">
                <a:lnSpc>
                  <a:spcPts val="3500"/>
                </a:lnSpc>
                <a:spcBef>
                  <a:spcPct val="0"/>
                </a:spcBef>
              </a:pP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78320" y="2381009"/>
            <a:ext cx="6858000" cy="1285875"/>
            <a:chOff x="0" y="0"/>
            <a:chExt cx="2148306" cy="402807"/>
          </a:xfrm>
        </p:grpSpPr>
        <p:sp>
          <p:nvSpPr>
            <p:cNvPr id="3" name="Freeform 3"/>
            <p:cNvSpPr/>
            <p:nvPr/>
          </p:nvSpPr>
          <p:spPr>
            <a:xfrm>
              <a:off x="0" y="0"/>
              <a:ext cx="2148306" cy="402807"/>
            </a:xfrm>
            <a:custGeom>
              <a:avLst/>
              <a:gdLst/>
              <a:ahLst/>
              <a:cxnLst/>
              <a:rect l="l" t="t" r="r" b="b"/>
              <a:pathLst>
                <a:path w="2148306" h="402807">
                  <a:moveTo>
                    <a:pt x="11289" y="0"/>
                  </a:moveTo>
                  <a:lnTo>
                    <a:pt x="2137017" y="0"/>
                  </a:lnTo>
                  <a:cubicBezTo>
                    <a:pt x="2143252" y="0"/>
                    <a:pt x="2148306" y="5054"/>
                    <a:pt x="2148306" y="11289"/>
                  </a:cubicBezTo>
                  <a:lnTo>
                    <a:pt x="2148306" y="391519"/>
                  </a:lnTo>
                  <a:cubicBezTo>
                    <a:pt x="2148306" y="397753"/>
                    <a:pt x="2143252" y="402807"/>
                    <a:pt x="2137017" y="402807"/>
                  </a:cubicBezTo>
                  <a:lnTo>
                    <a:pt x="11289" y="402807"/>
                  </a:lnTo>
                  <a:cubicBezTo>
                    <a:pt x="5054" y="402807"/>
                    <a:pt x="0" y="397753"/>
                    <a:pt x="0" y="391519"/>
                  </a:cubicBezTo>
                  <a:lnTo>
                    <a:pt x="0" y="11289"/>
                  </a:lnTo>
                  <a:cubicBezTo>
                    <a:pt x="0" y="5054"/>
                    <a:pt x="5054" y="0"/>
                    <a:pt x="11289" y="0"/>
                  </a:cubicBezTo>
                  <a:close/>
                </a:path>
              </a:pathLst>
            </a:custGeom>
            <a:solidFill>
              <a:srgbClr val="B8EE73"/>
            </a:solidFill>
            <a:ln cap="sq">
              <a:noFill/>
              <a:prstDash val="solid"/>
              <a:miter/>
            </a:ln>
          </p:spPr>
          <p:txBody>
            <a:bodyPr/>
            <a:lstStyle/>
            <a:p>
              <a:endParaRPr/>
            </a:p>
          </p:txBody>
        </p:sp>
        <p:sp>
          <p:nvSpPr>
            <p:cNvPr id="4" name="TextBox 4"/>
            <p:cNvSpPr txBox="1"/>
            <p:nvPr/>
          </p:nvSpPr>
          <p:spPr>
            <a:xfrm>
              <a:off x="0" y="-76200"/>
              <a:ext cx="2148306" cy="479007"/>
            </a:xfrm>
            <a:prstGeom prst="rect">
              <a:avLst/>
            </a:prstGeom>
          </p:spPr>
          <p:txBody>
            <a:bodyPr lIns="44520" tIns="44520" rIns="44520" bIns="44520" rtlCol="0" anchor="ctr"/>
            <a:lstStyle/>
            <a:p>
              <a:pPr algn="ctr">
                <a:lnSpc>
                  <a:spcPts val="3500"/>
                </a:lnSpc>
              </a:pPr>
              <a:endParaRPr/>
            </a:p>
          </p:txBody>
        </p:sp>
      </p:grpSp>
      <p:grpSp>
        <p:nvGrpSpPr>
          <p:cNvPr id="5" name="Group 5"/>
          <p:cNvGrpSpPr/>
          <p:nvPr/>
        </p:nvGrpSpPr>
        <p:grpSpPr>
          <a:xfrm>
            <a:off x="1524000" y="2381009"/>
            <a:ext cx="907876" cy="1285875"/>
            <a:chOff x="0" y="0"/>
            <a:chExt cx="284397" cy="402807"/>
          </a:xfrm>
        </p:grpSpPr>
        <p:sp>
          <p:nvSpPr>
            <p:cNvPr id="6" name="Freeform 6"/>
            <p:cNvSpPr/>
            <p:nvPr/>
          </p:nvSpPr>
          <p:spPr>
            <a:xfrm>
              <a:off x="0" y="0"/>
              <a:ext cx="284397" cy="402807"/>
            </a:xfrm>
            <a:custGeom>
              <a:avLst/>
              <a:gdLst/>
              <a:ahLst/>
              <a:cxnLst/>
              <a:rect l="l" t="t" r="r" b="b"/>
              <a:pathLst>
                <a:path w="284397" h="402807">
                  <a:moveTo>
                    <a:pt x="85275" y="0"/>
                  </a:moveTo>
                  <a:lnTo>
                    <a:pt x="199122" y="0"/>
                  </a:lnTo>
                  <a:cubicBezTo>
                    <a:pt x="246218" y="0"/>
                    <a:pt x="284397" y="38179"/>
                    <a:pt x="284397" y="85275"/>
                  </a:cubicBezTo>
                  <a:lnTo>
                    <a:pt x="284397" y="317532"/>
                  </a:lnTo>
                  <a:cubicBezTo>
                    <a:pt x="284397" y="364628"/>
                    <a:pt x="246218" y="402807"/>
                    <a:pt x="199122" y="402807"/>
                  </a:cubicBezTo>
                  <a:lnTo>
                    <a:pt x="85275" y="402807"/>
                  </a:lnTo>
                  <a:cubicBezTo>
                    <a:pt x="38179" y="402807"/>
                    <a:pt x="0" y="364628"/>
                    <a:pt x="0" y="317532"/>
                  </a:cubicBezTo>
                  <a:lnTo>
                    <a:pt x="0" y="85275"/>
                  </a:lnTo>
                  <a:cubicBezTo>
                    <a:pt x="0" y="38179"/>
                    <a:pt x="38179" y="0"/>
                    <a:pt x="85275" y="0"/>
                  </a:cubicBezTo>
                  <a:close/>
                </a:path>
              </a:pathLst>
            </a:custGeom>
            <a:solidFill>
              <a:srgbClr val="0B6F52"/>
            </a:solidFill>
            <a:ln cap="sq">
              <a:noFill/>
              <a:prstDash val="solid"/>
              <a:miter/>
            </a:ln>
          </p:spPr>
          <p:txBody>
            <a:bodyPr/>
            <a:lstStyle/>
            <a:p>
              <a:endParaRPr/>
            </a:p>
          </p:txBody>
        </p:sp>
        <p:sp>
          <p:nvSpPr>
            <p:cNvPr id="7" name="TextBox 7"/>
            <p:cNvSpPr txBox="1"/>
            <p:nvPr/>
          </p:nvSpPr>
          <p:spPr>
            <a:xfrm>
              <a:off x="0" y="-76200"/>
              <a:ext cx="284397" cy="479007"/>
            </a:xfrm>
            <a:prstGeom prst="rect">
              <a:avLst/>
            </a:prstGeom>
          </p:spPr>
          <p:txBody>
            <a:bodyPr lIns="44520" tIns="44520" rIns="44520" bIns="44520" rtlCol="0" anchor="ctr"/>
            <a:lstStyle/>
            <a:p>
              <a:pPr algn="ctr">
                <a:lnSpc>
                  <a:spcPts val="3500"/>
                </a:lnSpc>
              </a:pPr>
              <a:endParaRPr/>
            </a:p>
          </p:txBody>
        </p:sp>
      </p:grpSp>
      <p:grpSp>
        <p:nvGrpSpPr>
          <p:cNvPr id="8" name="Group 8"/>
          <p:cNvGrpSpPr/>
          <p:nvPr/>
        </p:nvGrpSpPr>
        <p:grpSpPr>
          <a:xfrm>
            <a:off x="9906000" y="2381009"/>
            <a:ext cx="6858000" cy="1285875"/>
            <a:chOff x="0" y="0"/>
            <a:chExt cx="2148306" cy="402807"/>
          </a:xfrm>
        </p:grpSpPr>
        <p:sp>
          <p:nvSpPr>
            <p:cNvPr id="9" name="Freeform 9"/>
            <p:cNvSpPr/>
            <p:nvPr/>
          </p:nvSpPr>
          <p:spPr>
            <a:xfrm>
              <a:off x="0" y="0"/>
              <a:ext cx="2148306" cy="402807"/>
            </a:xfrm>
            <a:custGeom>
              <a:avLst/>
              <a:gdLst/>
              <a:ahLst/>
              <a:cxnLst/>
              <a:rect l="l" t="t" r="r" b="b"/>
              <a:pathLst>
                <a:path w="2148306" h="402807">
                  <a:moveTo>
                    <a:pt x="11289" y="0"/>
                  </a:moveTo>
                  <a:lnTo>
                    <a:pt x="2137017" y="0"/>
                  </a:lnTo>
                  <a:cubicBezTo>
                    <a:pt x="2143252" y="0"/>
                    <a:pt x="2148306" y="5054"/>
                    <a:pt x="2148306" y="11289"/>
                  </a:cubicBezTo>
                  <a:lnTo>
                    <a:pt x="2148306" y="391519"/>
                  </a:lnTo>
                  <a:cubicBezTo>
                    <a:pt x="2148306" y="397753"/>
                    <a:pt x="2143252" y="402807"/>
                    <a:pt x="2137017" y="402807"/>
                  </a:cubicBezTo>
                  <a:lnTo>
                    <a:pt x="11289" y="402807"/>
                  </a:lnTo>
                  <a:cubicBezTo>
                    <a:pt x="5054" y="402807"/>
                    <a:pt x="0" y="397753"/>
                    <a:pt x="0" y="391519"/>
                  </a:cubicBezTo>
                  <a:lnTo>
                    <a:pt x="0" y="11289"/>
                  </a:lnTo>
                  <a:cubicBezTo>
                    <a:pt x="0" y="5054"/>
                    <a:pt x="5054" y="0"/>
                    <a:pt x="11289" y="0"/>
                  </a:cubicBezTo>
                  <a:close/>
                </a:path>
              </a:pathLst>
            </a:custGeom>
            <a:solidFill>
              <a:srgbClr val="FAE200"/>
            </a:solidFill>
            <a:ln cap="sq">
              <a:noFill/>
              <a:prstDash val="solid"/>
              <a:miter/>
            </a:ln>
          </p:spPr>
          <p:txBody>
            <a:bodyPr/>
            <a:lstStyle/>
            <a:p>
              <a:endParaRPr/>
            </a:p>
          </p:txBody>
        </p:sp>
        <p:sp>
          <p:nvSpPr>
            <p:cNvPr id="10" name="TextBox 10"/>
            <p:cNvSpPr txBox="1"/>
            <p:nvPr/>
          </p:nvSpPr>
          <p:spPr>
            <a:xfrm>
              <a:off x="0" y="-76200"/>
              <a:ext cx="2148306" cy="479007"/>
            </a:xfrm>
            <a:prstGeom prst="rect">
              <a:avLst/>
            </a:prstGeom>
          </p:spPr>
          <p:txBody>
            <a:bodyPr lIns="44520" tIns="44520" rIns="44520" bIns="44520" rtlCol="0" anchor="ctr"/>
            <a:lstStyle/>
            <a:p>
              <a:pPr algn="ctr">
                <a:lnSpc>
                  <a:spcPts val="3500"/>
                </a:lnSpc>
              </a:pPr>
              <a:endParaRPr/>
            </a:p>
          </p:txBody>
        </p:sp>
      </p:grpSp>
      <p:grpSp>
        <p:nvGrpSpPr>
          <p:cNvPr id="11" name="Group 11"/>
          <p:cNvGrpSpPr/>
          <p:nvPr/>
        </p:nvGrpSpPr>
        <p:grpSpPr>
          <a:xfrm>
            <a:off x="2578320" y="4079714"/>
            <a:ext cx="6858000" cy="1285875"/>
            <a:chOff x="0" y="0"/>
            <a:chExt cx="2148306" cy="402807"/>
          </a:xfrm>
        </p:grpSpPr>
        <p:sp>
          <p:nvSpPr>
            <p:cNvPr id="12" name="Freeform 12"/>
            <p:cNvSpPr/>
            <p:nvPr/>
          </p:nvSpPr>
          <p:spPr>
            <a:xfrm>
              <a:off x="0" y="0"/>
              <a:ext cx="2148306" cy="402807"/>
            </a:xfrm>
            <a:custGeom>
              <a:avLst/>
              <a:gdLst/>
              <a:ahLst/>
              <a:cxnLst/>
              <a:rect l="l" t="t" r="r" b="b"/>
              <a:pathLst>
                <a:path w="2148306" h="402807">
                  <a:moveTo>
                    <a:pt x="11289" y="0"/>
                  </a:moveTo>
                  <a:lnTo>
                    <a:pt x="2137017" y="0"/>
                  </a:lnTo>
                  <a:cubicBezTo>
                    <a:pt x="2143252" y="0"/>
                    <a:pt x="2148306" y="5054"/>
                    <a:pt x="2148306" y="11289"/>
                  </a:cubicBezTo>
                  <a:lnTo>
                    <a:pt x="2148306" y="391519"/>
                  </a:lnTo>
                  <a:cubicBezTo>
                    <a:pt x="2148306" y="397753"/>
                    <a:pt x="2143252" y="402807"/>
                    <a:pt x="2137017" y="402807"/>
                  </a:cubicBezTo>
                  <a:lnTo>
                    <a:pt x="11289" y="402807"/>
                  </a:lnTo>
                  <a:cubicBezTo>
                    <a:pt x="5054" y="402807"/>
                    <a:pt x="0" y="397753"/>
                    <a:pt x="0" y="391519"/>
                  </a:cubicBezTo>
                  <a:lnTo>
                    <a:pt x="0" y="11289"/>
                  </a:lnTo>
                  <a:cubicBezTo>
                    <a:pt x="0" y="5054"/>
                    <a:pt x="5054" y="0"/>
                    <a:pt x="11289" y="0"/>
                  </a:cubicBezTo>
                  <a:close/>
                </a:path>
              </a:pathLst>
            </a:custGeom>
            <a:solidFill>
              <a:srgbClr val="B8EE73">
                <a:alpha val="80000"/>
              </a:srgbClr>
            </a:solidFill>
            <a:ln cap="sq">
              <a:noFill/>
              <a:prstDash val="solid"/>
              <a:miter/>
            </a:ln>
          </p:spPr>
          <p:txBody>
            <a:bodyPr/>
            <a:lstStyle/>
            <a:p>
              <a:endParaRPr/>
            </a:p>
          </p:txBody>
        </p:sp>
        <p:sp>
          <p:nvSpPr>
            <p:cNvPr id="13" name="TextBox 13"/>
            <p:cNvSpPr txBox="1"/>
            <p:nvPr/>
          </p:nvSpPr>
          <p:spPr>
            <a:xfrm>
              <a:off x="0" y="-76200"/>
              <a:ext cx="2148306" cy="479007"/>
            </a:xfrm>
            <a:prstGeom prst="rect">
              <a:avLst/>
            </a:prstGeom>
          </p:spPr>
          <p:txBody>
            <a:bodyPr lIns="44520" tIns="44520" rIns="44520" bIns="44520" rtlCol="0" anchor="ctr"/>
            <a:lstStyle/>
            <a:p>
              <a:pPr marL="0" lvl="0" indent="0" algn="ctr">
                <a:lnSpc>
                  <a:spcPts val="3500"/>
                </a:lnSpc>
                <a:spcBef>
                  <a:spcPct val="0"/>
                </a:spcBef>
              </a:pPr>
              <a:endParaRPr/>
            </a:p>
          </p:txBody>
        </p:sp>
      </p:grpSp>
      <p:grpSp>
        <p:nvGrpSpPr>
          <p:cNvPr id="14" name="Group 14"/>
          <p:cNvGrpSpPr/>
          <p:nvPr/>
        </p:nvGrpSpPr>
        <p:grpSpPr>
          <a:xfrm>
            <a:off x="1524000" y="4079714"/>
            <a:ext cx="907876" cy="1285875"/>
            <a:chOff x="0" y="0"/>
            <a:chExt cx="284397" cy="402807"/>
          </a:xfrm>
        </p:grpSpPr>
        <p:sp>
          <p:nvSpPr>
            <p:cNvPr id="15" name="Freeform 15"/>
            <p:cNvSpPr/>
            <p:nvPr/>
          </p:nvSpPr>
          <p:spPr>
            <a:xfrm>
              <a:off x="0" y="0"/>
              <a:ext cx="284397" cy="402807"/>
            </a:xfrm>
            <a:custGeom>
              <a:avLst/>
              <a:gdLst/>
              <a:ahLst/>
              <a:cxnLst/>
              <a:rect l="l" t="t" r="r" b="b"/>
              <a:pathLst>
                <a:path w="284397" h="402807">
                  <a:moveTo>
                    <a:pt x="85275" y="0"/>
                  </a:moveTo>
                  <a:lnTo>
                    <a:pt x="199122" y="0"/>
                  </a:lnTo>
                  <a:cubicBezTo>
                    <a:pt x="246218" y="0"/>
                    <a:pt x="284397" y="38179"/>
                    <a:pt x="284397" y="85275"/>
                  </a:cubicBezTo>
                  <a:lnTo>
                    <a:pt x="284397" y="317532"/>
                  </a:lnTo>
                  <a:cubicBezTo>
                    <a:pt x="284397" y="364628"/>
                    <a:pt x="246218" y="402807"/>
                    <a:pt x="199122" y="402807"/>
                  </a:cubicBezTo>
                  <a:lnTo>
                    <a:pt x="85275" y="402807"/>
                  </a:lnTo>
                  <a:cubicBezTo>
                    <a:pt x="38179" y="402807"/>
                    <a:pt x="0" y="364628"/>
                    <a:pt x="0" y="317532"/>
                  </a:cubicBezTo>
                  <a:lnTo>
                    <a:pt x="0" y="85275"/>
                  </a:lnTo>
                  <a:cubicBezTo>
                    <a:pt x="0" y="38179"/>
                    <a:pt x="38179" y="0"/>
                    <a:pt x="85275" y="0"/>
                  </a:cubicBezTo>
                  <a:close/>
                </a:path>
              </a:pathLst>
            </a:custGeom>
            <a:solidFill>
              <a:srgbClr val="0B6F52"/>
            </a:solidFill>
            <a:ln cap="sq">
              <a:noFill/>
              <a:prstDash val="solid"/>
              <a:miter/>
            </a:ln>
          </p:spPr>
          <p:txBody>
            <a:bodyPr/>
            <a:lstStyle/>
            <a:p>
              <a:endParaRPr/>
            </a:p>
          </p:txBody>
        </p:sp>
        <p:sp>
          <p:nvSpPr>
            <p:cNvPr id="16" name="TextBox 16"/>
            <p:cNvSpPr txBox="1"/>
            <p:nvPr/>
          </p:nvSpPr>
          <p:spPr>
            <a:xfrm>
              <a:off x="0" y="-76200"/>
              <a:ext cx="284397" cy="479007"/>
            </a:xfrm>
            <a:prstGeom prst="rect">
              <a:avLst/>
            </a:prstGeom>
          </p:spPr>
          <p:txBody>
            <a:bodyPr lIns="44520" tIns="44520" rIns="44520" bIns="44520" rtlCol="0" anchor="ctr"/>
            <a:lstStyle/>
            <a:p>
              <a:pPr marL="0" lvl="0" indent="0" algn="ctr">
                <a:lnSpc>
                  <a:spcPts val="3500"/>
                </a:lnSpc>
                <a:spcBef>
                  <a:spcPct val="0"/>
                </a:spcBef>
              </a:pPr>
              <a:endParaRPr/>
            </a:p>
          </p:txBody>
        </p:sp>
      </p:grpSp>
      <p:grpSp>
        <p:nvGrpSpPr>
          <p:cNvPr id="17" name="Group 17"/>
          <p:cNvGrpSpPr/>
          <p:nvPr/>
        </p:nvGrpSpPr>
        <p:grpSpPr>
          <a:xfrm>
            <a:off x="9906000" y="4079714"/>
            <a:ext cx="6858000" cy="1285875"/>
            <a:chOff x="0" y="0"/>
            <a:chExt cx="2148306" cy="402807"/>
          </a:xfrm>
        </p:grpSpPr>
        <p:sp>
          <p:nvSpPr>
            <p:cNvPr id="18" name="Freeform 18"/>
            <p:cNvSpPr/>
            <p:nvPr/>
          </p:nvSpPr>
          <p:spPr>
            <a:xfrm>
              <a:off x="0" y="0"/>
              <a:ext cx="2148306" cy="402807"/>
            </a:xfrm>
            <a:custGeom>
              <a:avLst/>
              <a:gdLst/>
              <a:ahLst/>
              <a:cxnLst/>
              <a:rect l="l" t="t" r="r" b="b"/>
              <a:pathLst>
                <a:path w="2148306" h="402807">
                  <a:moveTo>
                    <a:pt x="11289" y="0"/>
                  </a:moveTo>
                  <a:lnTo>
                    <a:pt x="2137017" y="0"/>
                  </a:lnTo>
                  <a:cubicBezTo>
                    <a:pt x="2143252" y="0"/>
                    <a:pt x="2148306" y="5054"/>
                    <a:pt x="2148306" y="11289"/>
                  </a:cubicBezTo>
                  <a:lnTo>
                    <a:pt x="2148306" y="391519"/>
                  </a:lnTo>
                  <a:cubicBezTo>
                    <a:pt x="2148306" y="397753"/>
                    <a:pt x="2143252" y="402807"/>
                    <a:pt x="2137017" y="402807"/>
                  </a:cubicBezTo>
                  <a:lnTo>
                    <a:pt x="11289" y="402807"/>
                  </a:lnTo>
                  <a:cubicBezTo>
                    <a:pt x="5054" y="402807"/>
                    <a:pt x="0" y="397753"/>
                    <a:pt x="0" y="391519"/>
                  </a:cubicBezTo>
                  <a:lnTo>
                    <a:pt x="0" y="11289"/>
                  </a:lnTo>
                  <a:cubicBezTo>
                    <a:pt x="0" y="5054"/>
                    <a:pt x="5054" y="0"/>
                    <a:pt x="11289" y="0"/>
                  </a:cubicBezTo>
                  <a:close/>
                </a:path>
              </a:pathLst>
            </a:custGeom>
            <a:solidFill>
              <a:srgbClr val="FAE200">
                <a:alpha val="80000"/>
              </a:srgbClr>
            </a:solidFill>
            <a:ln cap="sq">
              <a:noFill/>
              <a:prstDash val="solid"/>
              <a:miter/>
            </a:ln>
          </p:spPr>
          <p:txBody>
            <a:bodyPr/>
            <a:lstStyle/>
            <a:p>
              <a:endParaRPr/>
            </a:p>
          </p:txBody>
        </p:sp>
        <p:sp>
          <p:nvSpPr>
            <p:cNvPr id="19" name="TextBox 19"/>
            <p:cNvSpPr txBox="1"/>
            <p:nvPr/>
          </p:nvSpPr>
          <p:spPr>
            <a:xfrm>
              <a:off x="0" y="-76200"/>
              <a:ext cx="2148306" cy="479007"/>
            </a:xfrm>
            <a:prstGeom prst="rect">
              <a:avLst/>
            </a:prstGeom>
          </p:spPr>
          <p:txBody>
            <a:bodyPr lIns="44520" tIns="44520" rIns="44520" bIns="44520" rtlCol="0" anchor="ctr"/>
            <a:lstStyle/>
            <a:p>
              <a:pPr marL="0" lvl="0" indent="0" algn="ctr">
                <a:lnSpc>
                  <a:spcPts val="3500"/>
                </a:lnSpc>
                <a:spcBef>
                  <a:spcPct val="0"/>
                </a:spcBef>
              </a:pPr>
              <a:endParaRPr/>
            </a:p>
          </p:txBody>
        </p:sp>
      </p:grpSp>
      <p:grpSp>
        <p:nvGrpSpPr>
          <p:cNvPr id="20" name="Group 20"/>
          <p:cNvGrpSpPr/>
          <p:nvPr/>
        </p:nvGrpSpPr>
        <p:grpSpPr>
          <a:xfrm>
            <a:off x="2578320" y="5778420"/>
            <a:ext cx="6858000" cy="1285875"/>
            <a:chOff x="0" y="0"/>
            <a:chExt cx="2148306" cy="402807"/>
          </a:xfrm>
        </p:grpSpPr>
        <p:sp>
          <p:nvSpPr>
            <p:cNvPr id="21" name="Freeform 21"/>
            <p:cNvSpPr/>
            <p:nvPr/>
          </p:nvSpPr>
          <p:spPr>
            <a:xfrm>
              <a:off x="0" y="0"/>
              <a:ext cx="2148306" cy="402807"/>
            </a:xfrm>
            <a:custGeom>
              <a:avLst/>
              <a:gdLst/>
              <a:ahLst/>
              <a:cxnLst/>
              <a:rect l="l" t="t" r="r" b="b"/>
              <a:pathLst>
                <a:path w="2148306" h="402807">
                  <a:moveTo>
                    <a:pt x="11289" y="0"/>
                  </a:moveTo>
                  <a:lnTo>
                    <a:pt x="2137017" y="0"/>
                  </a:lnTo>
                  <a:cubicBezTo>
                    <a:pt x="2143252" y="0"/>
                    <a:pt x="2148306" y="5054"/>
                    <a:pt x="2148306" y="11289"/>
                  </a:cubicBezTo>
                  <a:lnTo>
                    <a:pt x="2148306" y="391519"/>
                  </a:lnTo>
                  <a:cubicBezTo>
                    <a:pt x="2148306" y="397753"/>
                    <a:pt x="2143252" y="402807"/>
                    <a:pt x="2137017" y="402807"/>
                  </a:cubicBezTo>
                  <a:lnTo>
                    <a:pt x="11289" y="402807"/>
                  </a:lnTo>
                  <a:cubicBezTo>
                    <a:pt x="5054" y="402807"/>
                    <a:pt x="0" y="397753"/>
                    <a:pt x="0" y="391519"/>
                  </a:cubicBezTo>
                  <a:lnTo>
                    <a:pt x="0" y="11289"/>
                  </a:lnTo>
                  <a:cubicBezTo>
                    <a:pt x="0" y="5054"/>
                    <a:pt x="5054" y="0"/>
                    <a:pt x="11289" y="0"/>
                  </a:cubicBezTo>
                  <a:close/>
                </a:path>
              </a:pathLst>
            </a:custGeom>
            <a:solidFill>
              <a:srgbClr val="B8EE73">
                <a:alpha val="60000"/>
              </a:srgbClr>
            </a:solidFill>
            <a:ln cap="sq">
              <a:noFill/>
              <a:prstDash val="solid"/>
              <a:miter/>
            </a:ln>
          </p:spPr>
          <p:txBody>
            <a:bodyPr/>
            <a:lstStyle/>
            <a:p>
              <a:endParaRPr/>
            </a:p>
          </p:txBody>
        </p:sp>
        <p:sp>
          <p:nvSpPr>
            <p:cNvPr id="22" name="TextBox 22"/>
            <p:cNvSpPr txBox="1"/>
            <p:nvPr/>
          </p:nvSpPr>
          <p:spPr>
            <a:xfrm>
              <a:off x="0" y="-76200"/>
              <a:ext cx="2148306" cy="479007"/>
            </a:xfrm>
            <a:prstGeom prst="rect">
              <a:avLst/>
            </a:prstGeom>
          </p:spPr>
          <p:txBody>
            <a:bodyPr lIns="44520" tIns="44520" rIns="44520" bIns="44520" rtlCol="0" anchor="ctr"/>
            <a:lstStyle/>
            <a:p>
              <a:pPr marL="0" lvl="0" indent="0" algn="ctr">
                <a:lnSpc>
                  <a:spcPts val="3500"/>
                </a:lnSpc>
                <a:spcBef>
                  <a:spcPct val="0"/>
                </a:spcBef>
              </a:pPr>
              <a:endParaRPr/>
            </a:p>
          </p:txBody>
        </p:sp>
      </p:grpSp>
      <p:grpSp>
        <p:nvGrpSpPr>
          <p:cNvPr id="23" name="Group 23"/>
          <p:cNvGrpSpPr/>
          <p:nvPr/>
        </p:nvGrpSpPr>
        <p:grpSpPr>
          <a:xfrm>
            <a:off x="1524000" y="5778420"/>
            <a:ext cx="907876" cy="1285875"/>
            <a:chOff x="0" y="0"/>
            <a:chExt cx="284397" cy="402807"/>
          </a:xfrm>
        </p:grpSpPr>
        <p:sp>
          <p:nvSpPr>
            <p:cNvPr id="24" name="Freeform 24"/>
            <p:cNvSpPr/>
            <p:nvPr/>
          </p:nvSpPr>
          <p:spPr>
            <a:xfrm>
              <a:off x="0" y="0"/>
              <a:ext cx="284397" cy="402807"/>
            </a:xfrm>
            <a:custGeom>
              <a:avLst/>
              <a:gdLst/>
              <a:ahLst/>
              <a:cxnLst/>
              <a:rect l="l" t="t" r="r" b="b"/>
              <a:pathLst>
                <a:path w="284397" h="402807">
                  <a:moveTo>
                    <a:pt x="85275" y="0"/>
                  </a:moveTo>
                  <a:lnTo>
                    <a:pt x="199122" y="0"/>
                  </a:lnTo>
                  <a:cubicBezTo>
                    <a:pt x="246218" y="0"/>
                    <a:pt x="284397" y="38179"/>
                    <a:pt x="284397" y="85275"/>
                  </a:cubicBezTo>
                  <a:lnTo>
                    <a:pt x="284397" y="317532"/>
                  </a:lnTo>
                  <a:cubicBezTo>
                    <a:pt x="284397" y="364628"/>
                    <a:pt x="246218" y="402807"/>
                    <a:pt x="199122" y="402807"/>
                  </a:cubicBezTo>
                  <a:lnTo>
                    <a:pt x="85275" y="402807"/>
                  </a:lnTo>
                  <a:cubicBezTo>
                    <a:pt x="38179" y="402807"/>
                    <a:pt x="0" y="364628"/>
                    <a:pt x="0" y="317532"/>
                  </a:cubicBezTo>
                  <a:lnTo>
                    <a:pt x="0" y="85275"/>
                  </a:lnTo>
                  <a:cubicBezTo>
                    <a:pt x="0" y="38179"/>
                    <a:pt x="38179" y="0"/>
                    <a:pt x="85275" y="0"/>
                  </a:cubicBezTo>
                  <a:close/>
                </a:path>
              </a:pathLst>
            </a:custGeom>
            <a:solidFill>
              <a:srgbClr val="0B6F52"/>
            </a:solidFill>
            <a:ln cap="sq">
              <a:noFill/>
              <a:prstDash val="solid"/>
              <a:miter/>
            </a:ln>
          </p:spPr>
          <p:txBody>
            <a:bodyPr/>
            <a:lstStyle/>
            <a:p>
              <a:endParaRPr/>
            </a:p>
          </p:txBody>
        </p:sp>
        <p:sp>
          <p:nvSpPr>
            <p:cNvPr id="25" name="TextBox 25"/>
            <p:cNvSpPr txBox="1"/>
            <p:nvPr/>
          </p:nvSpPr>
          <p:spPr>
            <a:xfrm>
              <a:off x="0" y="-76200"/>
              <a:ext cx="284397" cy="479007"/>
            </a:xfrm>
            <a:prstGeom prst="rect">
              <a:avLst/>
            </a:prstGeom>
          </p:spPr>
          <p:txBody>
            <a:bodyPr lIns="44520" tIns="44520" rIns="44520" bIns="44520" rtlCol="0" anchor="ctr"/>
            <a:lstStyle/>
            <a:p>
              <a:pPr marL="0" lvl="0" indent="0" algn="ctr">
                <a:lnSpc>
                  <a:spcPts val="3500"/>
                </a:lnSpc>
                <a:spcBef>
                  <a:spcPct val="0"/>
                </a:spcBef>
              </a:pPr>
              <a:endParaRPr/>
            </a:p>
          </p:txBody>
        </p:sp>
      </p:grpSp>
      <p:grpSp>
        <p:nvGrpSpPr>
          <p:cNvPr id="26" name="Group 26"/>
          <p:cNvGrpSpPr/>
          <p:nvPr/>
        </p:nvGrpSpPr>
        <p:grpSpPr>
          <a:xfrm>
            <a:off x="9906000" y="5778420"/>
            <a:ext cx="6858000" cy="1285875"/>
            <a:chOff x="0" y="0"/>
            <a:chExt cx="2148306" cy="402807"/>
          </a:xfrm>
        </p:grpSpPr>
        <p:sp>
          <p:nvSpPr>
            <p:cNvPr id="27" name="Freeform 27"/>
            <p:cNvSpPr/>
            <p:nvPr/>
          </p:nvSpPr>
          <p:spPr>
            <a:xfrm>
              <a:off x="0" y="0"/>
              <a:ext cx="2148306" cy="402807"/>
            </a:xfrm>
            <a:custGeom>
              <a:avLst/>
              <a:gdLst/>
              <a:ahLst/>
              <a:cxnLst/>
              <a:rect l="l" t="t" r="r" b="b"/>
              <a:pathLst>
                <a:path w="2148306" h="402807">
                  <a:moveTo>
                    <a:pt x="11289" y="0"/>
                  </a:moveTo>
                  <a:lnTo>
                    <a:pt x="2137017" y="0"/>
                  </a:lnTo>
                  <a:cubicBezTo>
                    <a:pt x="2143252" y="0"/>
                    <a:pt x="2148306" y="5054"/>
                    <a:pt x="2148306" y="11289"/>
                  </a:cubicBezTo>
                  <a:lnTo>
                    <a:pt x="2148306" y="391519"/>
                  </a:lnTo>
                  <a:cubicBezTo>
                    <a:pt x="2148306" y="397753"/>
                    <a:pt x="2143252" y="402807"/>
                    <a:pt x="2137017" y="402807"/>
                  </a:cubicBezTo>
                  <a:lnTo>
                    <a:pt x="11289" y="402807"/>
                  </a:lnTo>
                  <a:cubicBezTo>
                    <a:pt x="5054" y="402807"/>
                    <a:pt x="0" y="397753"/>
                    <a:pt x="0" y="391519"/>
                  </a:cubicBezTo>
                  <a:lnTo>
                    <a:pt x="0" y="11289"/>
                  </a:lnTo>
                  <a:cubicBezTo>
                    <a:pt x="0" y="5054"/>
                    <a:pt x="5054" y="0"/>
                    <a:pt x="11289" y="0"/>
                  </a:cubicBezTo>
                  <a:close/>
                </a:path>
              </a:pathLst>
            </a:custGeom>
            <a:solidFill>
              <a:srgbClr val="FAE200">
                <a:alpha val="60000"/>
              </a:srgbClr>
            </a:solidFill>
            <a:ln cap="sq">
              <a:noFill/>
              <a:prstDash val="solid"/>
              <a:miter/>
            </a:ln>
          </p:spPr>
          <p:txBody>
            <a:bodyPr/>
            <a:lstStyle/>
            <a:p>
              <a:endParaRPr/>
            </a:p>
          </p:txBody>
        </p:sp>
        <p:sp>
          <p:nvSpPr>
            <p:cNvPr id="28" name="TextBox 28"/>
            <p:cNvSpPr txBox="1"/>
            <p:nvPr/>
          </p:nvSpPr>
          <p:spPr>
            <a:xfrm>
              <a:off x="0" y="-76200"/>
              <a:ext cx="2148306" cy="479007"/>
            </a:xfrm>
            <a:prstGeom prst="rect">
              <a:avLst/>
            </a:prstGeom>
          </p:spPr>
          <p:txBody>
            <a:bodyPr lIns="44520" tIns="44520" rIns="44520" bIns="44520" rtlCol="0" anchor="ctr"/>
            <a:lstStyle/>
            <a:p>
              <a:pPr marL="0" lvl="0" indent="0" algn="ctr">
                <a:lnSpc>
                  <a:spcPts val="3500"/>
                </a:lnSpc>
                <a:spcBef>
                  <a:spcPct val="0"/>
                </a:spcBef>
              </a:pPr>
              <a:endParaRPr/>
            </a:p>
          </p:txBody>
        </p:sp>
      </p:grpSp>
      <p:grpSp>
        <p:nvGrpSpPr>
          <p:cNvPr id="29" name="Group 29"/>
          <p:cNvGrpSpPr/>
          <p:nvPr/>
        </p:nvGrpSpPr>
        <p:grpSpPr>
          <a:xfrm>
            <a:off x="2578320" y="7477125"/>
            <a:ext cx="6858000" cy="1285875"/>
            <a:chOff x="0" y="0"/>
            <a:chExt cx="2148306" cy="402807"/>
          </a:xfrm>
        </p:grpSpPr>
        <p:sp>
          <p:nvSpPr>
            <p:cNvPr id="30" name="Freeform 30"/>
            <p:cNvSpPr/>
            <p:nvPr/>
          </p:nvSpPr>
          <p:spPr>
            <a:xfrm>
              <a:off x="0" y="0"/>
              <a:ext cx="2148306" cy="402807"/>
            </a:xfrm>
            <a:custGeom>
              <a:avLst/>
              <a:gdLst/>
              <a:ahLst/>
              <a:cxnLst/>
              <a:rect l="l" t="t" r="r" b="b"/>
              <a:pathLst>
                <a:path w="2148306" h="402807">
                  <a:moveTo>
                    <a:pt x="11289" y="0"/>
                  </a:moveTo>
                  <a:lnTo>
                    <a:pt x="2137017" y="0"/>
                  </a:lnTo>
                  <a:cubicBezTo>
                    <a:pt x="2143252" y="0"/>
                    <a:pt x="2148306" y="5054"/>
                    <a:pt x="2148306" y="11289"/>
                  </a:cubicBezTo>
                  <a:lnTo>
                    <a:pt x="2148306" y="391519"/>
                  </a:lnTo>
                  <a:cubicBezTo>
                    <a:pt x="2148306" y="397753"/>
                    <a:pt x="2143252" y="402807"/>
                    <a:pt x="2137017" y="402807"/>
                  </a:cubicBezTo>
                  <a:lnTo>
                    <a:pt x="11289" y="402807"/>
                  </a:lnTo>
                  <a:cubicBezTo>
                    <a:pt x="5054" y="402807"/>
                    <a:pt x="0" y="397753"/>
                    <a:pt x="0" y="391519"/>
                  </a:cubicBezTo>
                  <a:lnTo>
                    <a:pt x="0" y="11289"/>
                  </a:lnTo>
                  <a:cubicBezTo>
                    <a:pt x="0" y="5054"/>
                    <a:pt x="5054" y="0"/>
                    <a:pt x="11289" y="0"/>
                  </a:cubicBezTo>
                  <a:close/>
                </a:path>
              </a:pathLst>
            </a:custGeom>
            <a:solidFill>
              <a:srgbClr val="B8EE73">
                <a:alpha val="40000"/>
              </a:srgbClr>
            </a:solidFill>
            <a:ln cap="sq">
              <a:noFill/>
              <a:prstDash val="solid"/>
              <a:miter/>
            </a:ln>
          </p:spPr>
          <p:txBody>
            <a:bodyPr/>
            <a:lstStyle/>
            <a:p>
              <a:endParaRPr/>
            </a:p>
          </p:txBody>
        </p:sp>
        <p:sp>
          <p:nvSpPr>
            <p:cNvPr id="31" name="TextBox 31"/>
            <p:cNvSpPr txBox="1"/>
            <p:nvPr/>
          </p:nvSpPr>
          <p:spPr>
            <a:xfrm>
              <a:off x="0" y="-76200"/>
              <a:ext cx="2148306" cy="479007"/>
            </a:xfrm>
            <a:prstGeom prst="rect">
              <a:avLst/>
            </a:prstGeom>
          </p:spPr>
          <p:txBody>
            <a:bodyPr lIns="44520" tIns="44520" rIns="44520" bIns="44520" rtlCol="0" anchor="ctr"/>
            <a:lstStyle/>
            <a:p>
              <a:pPr marL="0" lvl="0" indent="0" algn="ctr">
                <a:lnSpc>
                  <a:spcPts val="3500"/>
                </a:lnSpc>
                <a:spcBef>
                  <a:spcPct val="0"/>
                </a:spcBef>
              </a:pPr>
              <a:endParaRPr/>
            </a:p>
          </p:txBody>
        </p:sp>
      </p:grpSp>
      <p:grpSp>
        <p:nvGrpSpPr>
          <p:cNvPr id="32" name="Group 32"/>
          <p:cNvGrpSpPr/>
          <p:nvPr/>
        </p:nvGrpSpPr>
        <p:grpSpPr>
          <a:xfrm>
            <a:off x="1524000" y="7477125"/>
            <a:ext cx="907876" cy="1285875"/>
            <a:chOff x="0" y="0"/>
            <a:chExt cx="284397" cy="402807"/>
          </a:xfrm>
        </p:grpSpPr>
        <p:sp>
          <p:nvSpPr>
            <p:cNvPr id="33" name="Freeform 33"/>
            <p:cNvSpPr/>
            <p:nvPr/>
          </p:nvSpPr>
          <p:spPr>
            <a:xfrm>
              <a:off x="0" y="0"/>
              <a:ext cx="284397" cy="402807"/>
            </a:xfrm>
            <a:custGeom>
              <a:avLst/>
              <a:gdLst/>
              <a:ahLst/>
              <a:cxnLst/>
              <a:rect l="l" t="t" r="r" b="b"/>
              <a:pathLst>
                <a:path w="284397" h="402807">
                  <a:moveTo>
                    <a:pt x="85275" y="0"/>
                  </a:moveTo>
                  <a:lnTo>
                    <a:pt x="199122" y="0"/>
                  </a:lnTo>
                  <a:cubicBezTo>
                    <a:pt x="246218" y="0"/>
                    <a:pt x="284397" y="38179"/>
                    <a:pt x="284397" y="85275"/>
                  </a:cubicBezTo>
                  <a:lnTo>
                    <a:pt x="284397" y="317532"/>
                  </a:lnTo>
                  <a:cubicBezTo>
                    <a:pt x="284397" y="364628"/>
                    <a:pt x="246218" y="402807"/>
                    <a:pt x="199122" y="402807"/>
                  </a:cubicBezTo>
                  <a:lnTo>
                    <a:pt x="85275" y="402807"/>
                  </a:lnTo>
                  <a:cubicBezTo>
                    <a:pt x="38179" y="402807"/>
                    <a:pt x="0" y="364628"/>
                    <a:pt x="0" y="317532"/>
                  </a:cubicBezTo>
                  <a:lnTo>
                    <a:pt x="0" y="85275"/>
                  </a:lnTo>
                  <a:cubicBezTo>
                    <a:pt x="0" y="38179"/>
                    <a:pt x="38179" y="0"/>
                    <a:pt x="85275" y="0"/>
                  </a:cubicBezTo>
                  <a:close/>
                </a:path>
              </a:pathLst>
            </a:custGeom>
            <a:solidFill>
              <a:srgbClr val="0B6F52"/>
            </a:solidFill>
            <a:ln cap="sq">
              <a:noFill/>
              <a:prstDash val="solid"/>
              <a:miter/>
            </a:ln>
          </p:spPr>
          <p:txBody>
            <a:bodyPr/>
            <a:lstStyle/>
            <a:p>
              <a:endParaRPr/>
            </a:p>
          </p:txBody>
        </p:sp>
        <p:sp>
          <p:nvSpPr>
            <p:cNvPr id="34" name="TextBox 34"/>
            <p:cNvSpPr txBox="1"/>
            <p:nvPr/>
          </p:nvSpPr>
          <p:spPr>
            <a:xfrm>
              <a:off x="0" y="-76200"/>
              <a:ext cx="284397" cy="479007"/>
            </a:xfrm>
            <a:prstGeom prst="rect">
              <a:avLst/>
            </a:prstGeom>
          </p:spPr>
          <p:txBody>
            <a:bodyPr lIns="44520" tIns="44520" rIns="44520" bIns="44520" rtlCol="0" anchor="ctr"/>
            <a:lstStyle/>
            <a:p>
              <a:pPr marL="0" lvl="0" indent="0" algn="ctr">
                <a:lnSpc>
                  <a:spcPts val="3500"/>
                </a:lnSpc>
                <a:spcBef>
                  <a:spcPct val="0"/>
                </a:spcBef>
              </a:pPr>
              <a:endParaRPr/>
            </a:p>
          </p:txBody>
        </p:sp>
      </p:grpSp>
      <p:grpSp>
        <p:nvGrpSpPr>
          <p:cNvPr id="35" name="Group 35"/>
          <p:cNvGrpSpPr/>
          <p:nvPr/>
        </p:nvGrpSpPr>
        <p:grpSpPr>
          <a:xfrm>
            <a:off x="9906000" y="7477125"/>
            <a:ext cx="6858000" cy="1285875"/>
            <a:chOff x="0" y="0"/>
            <a:chExt cx="2148306" cy="402807"/>
          </a:xfrm>
        </p:grpSpPr>
        <p:sp>
          <p:nvSpPr>
            <p:cNvPr id="36" name="Freeform 36"/>
            <p:cNvSpPr/>
            <p:nvPr/>
          </p:nvSpPr>
          <p:spPr>
            <a:xfrm>
              <a:off x="0" y="0"/>
              <a:ext cx="2148306" cy="402807"/>
            </a:xfrm>
            <a:custGeom>
              <a:avLst/>
              <a:gdLst/>
              <a:ahLst/>
              <a:cxnLst/>
              <a:rect l="l" t="t" r="r" b="b"/>
              <a:pathLst>
                <a:path w="2148306" h="402807">
                  <a:moveTo>
                    <a:pt x="11289" y="0"/>
                  </a:moveTo>
                  <a:lnTo>
                    <a:pt x="2137017" y="0"/>
                  </a:lnTo>
                  <a:cubicBezTo>
                    <a:pt x="2143252" y="0"/>
                    <a:pt x="2148306" y="5054"/>
                    <a:pt x="2148306" y="11289"/>
                  </a:cubicBezTo>
                  <a:lnTo>
                    <a:pt x="2148306" y="391519"/>
                  </a:lnTo>
                  <a:cubicBezTo>
                    <a:pt x="2148306" y="397753"/>
                    <a:pt x="2143252" y="402807"/>
                    <a:pt x="2137017" y="402807"/>
                  </a:cubicBezTo>
                  <a:lnTo>
                    <a:pt x="11289" y="402807"/>
                  </a:lnTo>
                  <a:cubicBezTo>
                    <a:pt x="5054" y="402807"/>
                    <a:pt x="0" y="397753"/>
                    <a:pt x="0" y="391519"/>
                  </a:cubicBezTo>
                  <a:lnTo>
                    <a:pt x="0" y="11289"/>
                  </a:lnTo>
                  <a:cubicBezTo>
                    <a:pt x="0" y="5054"/>
                    <a:pt x="5054" y="0"/>
                    <a:pt x="11289" y="0"/>
                  </a:cubicBezTo>
                  <a:close/>
                </a:path>
              </a:pathLst>
            </a:custGeom>
            <a:solidFill>
              <a:srgbClr val="FAE200">
                <a:alpha val="40000"/>
              </a:srgbClr>
            </a:solidFill>
            <a:ln cap="sq">
              <a:noFill/>
              <a:prstDash val="solid"/>
              <a:miter/>
            </a:ln>
          </p:spPr>
          <p:txBody>
            <a:bodyPr/>
            <a:lstStyle/>
            <a:p>
              <a:endParaRPr/>
            </a:p>
          </p:txBody>
        </p:sp>
        <p:sp>
          <p:nvSpPr>
            <p:cNvPr id="37" name="TextBox 37"/>
            <p:cNvSpPr txBox="1"/>
            <p:nvPr/>
          </p:nvSpPr>
          <p:spPr>
            <a:xfrm>
              <a:off x="0" y="-76200"/>
              <a:ext cx="2148306" cy="479007"/>
            </a:xfrm>
            <a:prstGeom prst="rect">
              <a:avLst/>
            </a:prstGeom>
          </p:spPr>
          <p:txBody>
            <a:bodyPr lIns="44520" tIns="44520" rIns="44520" bIns="44520" rtlCol="0" anchor="ctr"/>
            <a:lstStyle/>
            <a:p>
              <a:pPr marL="0" lvl="0" indent="0" algn="ctr">
                <a:lnSpc>
                  <a:spcPts val="3500"/>
                </a:lnSpc>
                <a:spcBef>
                  <a:spcPct val="0"/>
                </a:spcBef>
              </a:pPr>
              <a:endParaRPr/>
            </a:p>
          </p:txBody>
        </p:sp>
      </p:grpSp>
      <p:sp>
        <p:nvSpPr>
          <p:cNvPr id="38" name="Freeform 38"/>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39" name="Freeform 39"/>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40" name="Group 40"/>
          <p:cNvGrpSpPr/>
          <p:nvPr/>
        </p:nvGrpSpPr>
        <p:grpSpPr>
          <a:xfrm>
            <a:off x="-277072" y="-277111"/>
            <a:ext cx="473615" cy="10887559"/>
            <a:chOff x="0" y="0"/>
            <a:chExt cx="124738" cy="2867505"/>
          </a:xfrm>
        </p:grpSpPr>
        <p:sp>
          <p:nvSpPr>
            <p:cNvPr id="41" name="Freeform 41"/>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42" name="TextBox 42"/>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43" name="AutoShape 43"/>
          <p:cNvSpPr/>
          <p:nvPr/>
        </p:nvSpPr>
        <p:spPr>
          <a:xfrm flipV="1">
            <a:off x="9436320" y="3023946"/>
            <a:ext cx="469680" cy="0"/>
          </a:xfrm>
          <a:prstGeom prst="line">
            <a:avLst/>
          </a:prstGeom>
          <a:ln w="76200" cap="flat">
            <a:solidFill>
              <a:srgbClr val="A5E058"/>
            </a:solidFill>
            <a:prstDash val="sysDot"/>
            <a:headEnd type="none" w="sm" len="sm"/>
            <a:tailEnd type="none" w="sm" len="sm"/>
          </a:ln>
        </p:spPr>
        <p:txBody>
          <a:bodyPr/>
          <a:lstStyle/>
          <a:p>
            <a:endParaRPr/>
          </a:p>
        </p:txBody>
      </p:sp>
      <p:sp>
        <p:nvSpPr>
          <p:cNvPr id="44" name="AutoShape 44"/>
          <p:cNvSpPr/>
          <p:nvPr/>
        </p:nvSpPr>
        <p:spPr>
          <a:xfrm flipV="1">
            <a:off x="9436320" y="4722652"/>
            <a:ext cx="469680" cy="0"/>
          </a:xfrm>
          <a:prstGeom prst="line">
            <a:avLst/>
          </a:prstGeom>
          <a:ln w="76200" cap="flat">
            <a:solidFill>
              <a:srgbClr val="A5E058"/>
            </a:solidFill>
            <a:prstDash val="sysDot"/>
            <a:headEnd type="none" w="sm" len="sm"/>
            <a:tailEnd type="none" w="sm" len="sm"/>
          </a:ln>
        </p:spPr>
        <p:txBody>
          <a:bodyPr/>
          <a:lstStyle/>
          <a:p>
            <a:endParaRPr/>
          </a:p>
        </p:txBody>
      </p:sp>
      <p:sp>
        <p:nvSpPr>
          <p:cNvPr id="45" name="AutoShape 45"/>
          <p:cNvSpPr/>
          <p:nvPr/>
        </p:nvSpPr>
        <p:spPr>
          <a:xfrm flipV="1">
            <a:off x="9436320" y="6421357"/>
            <a:ext cx="469680" cy="0"/>
          </a:xfrm>
          <a:prstGeom prst="line">
            <a:avLst/>
          </a:prstGeom>
          <a:ln w="76200" cap="flat">
            <a:solidFill>
              <a:srgbClr val="A5E058"/>
            </a:solidFill>
            <a:prstDash val="sysDot"/>
            <a:headEnd type="none" w="sm" len="sm"/>
            <a:tailEnd type="none" w="sm" len="sm"/>
          </a:ln>
        </p:spPr>
        <p:txBody>
          <a:bodyPr/>
          <a:lstStyle/>
          <a:p>
            <a:endParaRPr/>
          </a:p>
        </p:txBody>
      </p:sp>
      <p:sp>
        <p:nvSpPr>
          <p:cNvPr id="46" name="AutoShape 46"/>
          <p:cNvSpPr/>
          <p:nvPr/>
        </p:nvSpPr>
        <p:spPr>
          <a:xfrm flipV="1">
            <a:off x="9436320" y="8120062"/>
            <a:ext cx="469680" cy="0"/>
          </a:xfrm>
          <a:prstGeom prst="line">
            <a:avLst/>
          </a:prstGeom>
          <a:ln w="76200" cap="flat">
            <a:solidFill>
              <a:srgbClr val="A5E058"/>
            </a:solidFill>
            <a:prstDash val="sysDot"/>
            <a:headEnd type="none" w="sm" len="sm"/>
            <a:tailEnd type="none" w="sm" len="sm"/>
          </a:ln>
        </p:spPr>
        <p:txBody>
          <a:bodyPr/>
          <a:lstStyle/>
          <a:p>
            <a:endParaRPr/>
          </a:p>
        </p:txBody>
      </p:sp>
      <p:sp>
        <p:nvSpPr>
          <p:cNvPr id="47" name="Freeform 47"/>
          <p:cNvSpPr/>
          <p:nvPr/>
        </p:nvSpPr>
        <p:spPr>
          <a:xfrm rot="5492239">
            <a:off x="1796766" y="3692126"/>
            <a:ext cx="362345" cy="362345"/>
          </a:xfrm>
          <a:custGeom>
            <a:avLst/>
            <a:gdLst/>
            <a:ahLst/>
            <a:cxnLst/>
            <a:rect l="l" t="t" r="r" b="b"/>
            <a:pathLst>
              <a:path w="362345" h="362345">
                <a:moveTo>
                  <a:pt x="0" y="0"/>
                </a:moveTo>
                <a:lnTo>
                  <a:pt x="362345" y="0"/>
                </a:lnTo>
                <a:lnTo>
                  <a:pt x="362345" y="362345"/>
                </a:lnTo>
                <a:lnTo>
                  <a:pt x="0" y="36234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48" name="TextBox 48"/>
          <p:cNvSpPr txBox="1"/>
          <p:nvPr/>
        </p:nvSpPr>
        <p:spPr>
          <a:xfrm>
            <a:off x="11366500" y="684722"/>
            <a:ext cx="5397500" cy="408271"/>
          </a:xfrm>
          <a:prstGeom prst="rect">
            <a:avLst/>
          </a:prstGeom>
        </p:spPr>
        <p:txBody>
          <a:bodyPr lIns="0" tIns="0" rIns="0" bIns="0" rtlCol="0" anchor="t">
            <a:spAutoFit/>
          </a:bodyPr>
          <a:lstStyle/>
          <a:p>
            <a:pPr marL="0" lvl="0" indent="0" algn="r">
              <a:lnSpc>
                <a:spcPts val="3220"/>
              </a:lnSpc>
              <a:spcBef>
                <a:spcPct val="0"/>
              </a:spcBef>
            </a:pPr>
            <a:r>
              <a:rPr sz="2300" b="1">
                <a:solidFill>
                  <a:srgbClr val="414141"/>
                </a:solidFill>
                <a:latin typeface="源柔ゴシック Bold"/>
              </a:rPr>
              <a:t>04 ツールの使い方</a:t>
            </a:r>
          </a:p>
        </p:txBody>
      </p:sp>
      <p:sp>
        <p:nvSpPr>
          <p:cNvPr id="49" name="TextBox 49"/>
          <p:cNvSpPr txBox="1"/>
          <p:nvPr/>
        </p:nvSpPr>
        <p:spPr>
          <a:xfrm>
            <a:off x="1524000" y="1438275"/>
            <a:ext cx="10795000" cy="615950"/>
          </a:xfrm>
          <a:prstGeom prst="rect">
            <a:avLst/>
          </a:prstGeom>
        </p:spPr>
        <p:txBody>
          <a:bodyPr lIns="0" tIns="0" rIns="0" bIns="0" rtlCol="0" anchor="t">
            <a:spAutoFit/>
          </a:bodyPr>
          <a:lstStyle/>
          <a:p>
            <a:pPr marL="0" lvl="0" indent="0" algn="l">
              <a:lnSpc>
                <a:spcPts val="4899"/>
              </a:lnSpc>
              <a:spcBef>
                <a:spcPct val="0"/>
              </a:spcBef>
            </a:pPr>
            <a:r>
              <a:rPr sz="3499" b="1">
                <a:solidFill>
                  <a:srgbClr val="0B6F52"/>
                </a:solidFill>
                <a:latin typeface="源柔ゴシック Bold"/>
              </a:rPr>
              <a:t>4ステップで完成する流れ</a:t>
            </a:r>
          </a:p>
        </p:txBody>
      </p:sp>
      <p:sp>
        <p:nvSpPr>
          <p:cNvPr id="50" name="TextBox 50"/>
          <p:cNvSpPr txBox="1"/>
          <p:nvPr/>
        </p:nvSpPr>
        <p:spPr>
          <a:xfrm>
            <a:off x="2911695" y="2743790"/>
            <a:ext cx="6191250" cy="484113"/>
          </a:xfrm>
          <a:prstGeom prst="rect">
            <a:avLst/>
          </a:prstGeom>
        </p:spPr>
        <p:txBody>
          <a:bodyPr lIns="0" tIns="0" rIns="0" bIns="0" rtlCol="0" anchor="t">
            <a:spAutoFit/>
          </a:bodyPr>
          <a:lstStyle/>
          <a:p>
            <a:pPr marL="0" lvl="0" indent="0" algn="l">
              <a:lnSpc>
                <a:spcPts val="3766"/>
              </a:lnSpc>
              <a:spcBef>
                <a:spcPct val="0"/>
              </a:spcBef>
            </a:pPr>
            <a:r>
              <a:rPr sz="2690" b="1">
                <a:solidFill>
                  <a:srgbClr val="0E0E0E"/>
                </a:solidFill>
                <a:latin typeface="源柔ゴシック Bold"/>
              </a:rPr>
              <a:t>テンプレ選択</a:t>
            </a:r>
          </a:p>
        </p:txBody>
      </p:sp>
      <p:sp>
        <p:nvSpPr>
          <p:cNvPr id="53" name="TextBox 53"/>
          <p:cNvSpPr txBox="1"/>
          <p:nvPr/>
        </p:nvSpPr>
        <p:spPr>
          <a:xfrm>
            <a:off x="10239375" y="2743790"/>
            <a:ext cx="6191250" cy="484113"/>
          </a:xfrm>
          <a:prstGeom prst="rect">
            <a:avLst/>
          </a:prstGeom>
        </p:spPr>
        <p:txBody>
          <a:bodyPr lIns="0" tIns="0" rIns="0" bIns="0" rtlCol="0" anchor="t">
            <a:spAutoFit/>
          </a:bodyPr>
          <a:lstStyle/>
          <a:p>
            <a:pPr marL="0" lvl="0" indent="0" algn="l">
              <a:lnSpc>
                <a:spcPts val="3766"/>
              </a:lnSpc>
              <a:spcBef>
                <a:spcPct val="0"/>
              </a:spcBef>
            </a:pPr>
            <a:r>
              <a:rPr sz="2090" b="1">
                <a:solidFill>
                  <a:srgbClr val="0E0E0E"/>
                </a:solidFill>
                <a:latin typeface="源柔ゴシック Bold"/>
              </a:rPr>
              <a:t>ブラウザでツールを開き、使いたいテンプレートを選択。「プロンプト生成」ボタンを押すと、使えるレイアウト情報を含んだプロンプトが自動生成される。</a:t>
            </a:r>
          </a:p>
        </p:txBody>
      </p:sp>
      <p:sp>
        <p:nvSpPr>
          <p:cNvPr id="54" name="TextBox 54"/>
          <p:cNvSpPr txBox="1"/>
          <p:nvPr/>
        </p:nvSpPr>
        <p:spPr>
          <a:xfrm>
            <a:off x="2911695" y="4442495"/>
            <a:ext cx="6191250" cy="484113"/>
          </a:xfrm>
          <a:prstGeom prst="rect">
            <a:avLst/>
          </a:prstGeom>
        </p:spPr>
        <p:txBody>
          <a:bodyPr lIns="0" tIns="0" rIns="0" bIns="0" rtlCol="0" anchor="t">
            <a:spAutoFit/>
          </a:bodyPr>
          <a:lstStyle/>
          <a:p>
            <a:pPr marL="0" lvl="0" indent="0" algn="l">
              <a:lnSpc>
                <a:spcPts val="3766"/>
              </a:lnSpc>
              <a:spcBef>
                <a:spcPct val="0"/>
              </a:spcBef>
            </a:pPr>
            <a:r>
              <a:rPr sz="2690" b="1">
                <a:solidFill>
                  <a:srgbClr val="0E0E0E"/>
                </a:solidFill>
                <a:latin typeface="源柔ゴシック Bold"/>
              </a:rPr>
              <a:t>AIと相談</a:t>
            </a:r>
          </a:p>
        </p:txBody>
      </p:sp>
      <p:sp>
        <p:nvSpPr>
          <p:cNvPr id="57" name="TextBox 57"/>
          <p:cNvSpPr txBox="1"/>
          <p:nvPr/>
        </p:nvSpPr>
        <p:spPr>
          <a:xfrm>
            <a:off x="10239375" y="4442495"/>
            <a:ext cx="6191250" cy="484113"/>
          </a:xfrm>
          <a:prstGeom prst="rect">
            <a:avLst/>
          </a:prstGeom>
        </p:spPr>
        <p:txBody>
          <a:bodyPr lIns="0" tIns="0" rIns="0" bIns="0" rtlCol="0" anchor="t">
            <a:spAutoFit/>
          </a:bodyPr>
          <a:lstStyle/>
          <a:p>
            <a:pPr marL="0" lvl="0" indent="0" algn="l">
              <a:lnSpc>
                <a:spcPts val="3766"/>
              </a:lnSpc>
              <a:spcBef>
                <a:spcPct val="0"/>
              </a:spcBef>
            </a:pPr>
            <a:r>
              <a:rPr sz="2690" b="1">
                <a:solidFill>
                  <a:srgbClr val="0E0E0E"/>
                </a:solidFill>
                <a:latin typeface="源柔ゴシック Bold"/>
              </a:rPr>
              <a:t>生成されたプロンプトをClaude等のAIに渡す。テーマ、対象、目的を確認後、スライド構成の骨子を提案してくれる。</a:t>
            </a:r>
          </a:p>
        </p:txBody>
      </p:sp>
      <p:sp>
        <p:nvSpPr>
          <p:cNvPr id="58" name="TextBox 58"/>
          <p:cNvSpPr txBox="1"/>
          <p:nvPr/>
        </p:nvSpPr>
        <p:spPr>
          <a:xfrm>
            <a:off x="2911695" y="6141201"/>
            <a:ext cx="6191250" cy="484113"/>
          </a:xfrm>
          <a:prstGeom prst="rect">
            <a:avLst/>
          </a:prstGeom>
        </p:spPr>
        <p:txBody>
          <a:bodyPr lIns="0" tIns="0" rIns="0" bIns="0" rtlCol="0" anchor="t">
            <a:spAutoFit/>
          </a:bodyPr>
          <a:lstStyle/>
          <a:p>
            <a:pPr marL="0" lvl="0" indent="0" algn="l">
              <a:lnSpc>
                <a:spcPts val="3766"/>
              </a:lnSpc>
              <a:spcBef>
                <a:spcPct val="0"/>
              </a:spcBef>
            </a:pPr>
            <a:r>
              <a:rPr sz="2690" b="1">
                <a:solidFill>
                  <a:srgbClr val="0E0E0E"/>
                </a:solidFill>
                <a:latin typeface="源柔ゴシック Bold"/>
              </a:rPr>
              <a:t>JSON出力</a:t>
            </a:r>
          </a:p>
        </p:txBody>
      </p:sp>
      <p:sp>
        <p:nvSpPr>
          <p:cNvPr id="61" name="TextBox 61"/>
          <p:cNvSpPr txBox="1"/>
          <p:nvPr/>
        </p:nvSpPr>
        <p:spPr>
          <a:xfrm>
            <a:off x="10239375" y="6141201"/>
            <a:ext cx="6191250" cy="484113"/>
          </a:xfrm>
          <a:prstGeom prst="rect">
            <a:avLst/>
          </a:prstGeom>
        </p:spPr>
        <p:txBody>
          <a:bodyPr lIns="0" tIns="0" rIns="0" bIns="0" rtlCol="0" anchor="t">
            <a:spAutoFit/>
          </a:bodyPr>
          <a:lstStyle/>
          <a:p>
            <a:pPr marL="0" lvl="0" indent="0" algn="l">
              <a:lnSpc>
                <a:spcPts val="3766"/>
              </a:lnSpc>
              <a:spcBef>
                <a:spcPct val="0"/>
              </a:spcBef>
            </a:pPr>
            <a:r>
              <a:rPr sz="2690" b="1">
                <a:solidFill>
                  <a:srgbClr val="0E0E0E"/>
                </a:solidFill>
                <a:latin typeface="源柔ゴシック Bold"/>
              </a:rPr>
              <a:t>AIが骨子に基づいてJSON形式でスライド定義を出力。各ページのレイアウト、タイトル、本文等が全て含まれる。</a:t>
            </a:r>
          </a:p>
        </p:txBody>
      </p:sp>
      <p:sp>
        <p:nvSpPr>
          <p:cNvPr id="62" name="TextBox 62"/>
          <p:cNvSpPr txBox="1"/>
          <p:nvPr/>
        </p:nvSpPr>
        <p:spPr>
          <a:xfrm>
            <a:off x="2911695" y="7839906"/>
            <a:ext cx="6191250" cy="484113"/>
          </a:xfrm>
          <a:prstGeom prst="rect">
            <a:avLst/>
          </a:prstGeom>
        </p:spPr>
        <p:txBody>
          <a:bodyPr lIns="0" tIns="0" rIns="0" bIns="0" rtlCol="0" anchor="t">
            <a:spAutoFit/>
          </a:bodyPr>
          <a:lstStyle/>
          <a:p>
            <a:pPr marL="0" lvl="0" indent="0" algn="l">
              <a:lnSpc>
                <a:spcPts val="3766"/>
              </a:lnSpc>
              <a:spcBef>
                <a:spcPct val="0"/>
              </a:spcBef>
            </a:pPr>
            <a:r>
              <a:rPr sz="2690" b="1">
                <a:solidFill>
                  <a:srgbClr val="0E0E0E"/>
                </a:solidFill>
                <a:latin typeface="源柔ゴシック Bold"/>
              </a:rPr>
              <a:t>貼り付けて生成</a:t>
            </a:r>
          </a:p>
        </p:txBody>
      </p:sp>
      <p:sp>
        <p:nvSpPr>
          <p:cNvPr id="65" name="TextBox 65"/>
          <p:cNvSpPr txBox="1"/>
          <p:nvPr/>
        </p:nvSpPr>
        <p:spPr>
          <a:xfrm>
            <a:off x="10239375" y="7839906"/>
            <a:ext cx="6191250" cy="484113"/>
          </a:xfrm>
          <a:prstGeom prst="rect">
            <a:avLst/>
          </a:prstGeom>
        </p:spPr>
        <p:txBody>
          <a:bodyPr lIns="0" tIns="0" rIns="0" bIns="0" rtlCol="0" anchor="t">
            <a:spAutoFit/>
          </a:bodyPr>
          <a:lstStyle/>
          <a:p>
            <a:pPr marL="0" lvl="0" indent="0" algn="l">
              <a:lnSpc>
                <a:spcPts val="3766"/>
              </a:lnSpc>
              <a:spcBef>
                <a:spcPct val="0"/>
              </a:spcBef>
            </a:pPr>
            <a:r>
              <a:rPr sz="2190" b="1">
                <a:solidFill>
                  <a:srgbClr val="0E0E0E"/>
                </a:solidFill>
                <a:latin typeface="源柔ゴシック Bold"/>
              </a:rPr>
              <a:t>JSONをツールの貼り付け欄に入力し「PPTX作成」ボタンを押す。テンプレートへの流し込みが自動実行され、完成品がダウンロードされる。</a:t>
            </a:r>
          </a:p>
        </p:txBody>
      </p:sp>
      <p:sp>
        <p:nvSpPr>
          <p:cNvPr id="66" name="Freeform 66"/>
          <p:cNvSpPr/>
          <p:nvPr/>
        </p:nvSpPr>
        <p:spPr>
          <a:xfrm rot="5492239">
            <a:off x="1796766" y="5390832"/>
            <a:ext cx="362345" cy="362345"/>
          </a:xfrm>
          <a:custGeom>
            <a:avLst/>
            <a:gdLst/>
            <a:ahLst/>
            <a:cxnLst/>
            <a:rect l="l" t="t" r="r" b="b"/>
            <a:pathLst>
              <a:path w="362345" h="362345">
                <a:moveTo>
                  <a:pt x="0" y="0"/>
                </a:moveTo>
                <a:lnTo>
                  <a:pt x="362345" y="0"/>
                </a:lnTo>
                <a:lnTo>
                  <a:pt x="362345" y="362345"/>
                </a:lnTo>
                <a:lnTo>
                  <a:pt x="0" y="36234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67" name="Freeform 67"/>
          <p:cNvSpPr/>
          <p:nvPr/>
        </p:nvSpPr>
        <p:spPr>
          <a:xfrm rot="5492239">
            <a:off x="1796766" y="7089537"/>
            <a:ext cx="362345" cy="362345"/>
          </a:xfrm>
          <a:custGeom>
            <a:avLst/>
            <a:gdLst/>
            <a:ahLst/>
            <a:cxnLst/>
            <a:rect l="l" t="t" r="r" b="b"/>
            <a:pathLst>
              <a:path w="362345" h="362345">
                <a:moveTo>
                  <a:pt x="0" y="0"/>
                </a:moveTo>
                <a:lnTo>
                  <a:pt x="362345" y="0"/>
                </a:lnTo>
                <a:lnTo>
                  <a:pt x="362345" y="362345"/>
                </a:lnTo>
                <a:lnTo>
                  <a:pt x="0" y="36234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3" name="Freeform 3"/>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sp>
        <p:nvSpPr>
          <p:cNvPr id="4" name="Freeform 4"/>
          <p:cNvSpPr/>
          <p:nvPr/>
        </p:nvSpPr>
        <p:spPr>
          <a:xfrm>
            <a:off x="4102429" y="4247356"/>
            <a:ext cx="1145073" cy="1792287"/>
          </a:xfrm>
          <a:custGeom>
            <a:avLst/>
            <a:gdLst/>
            <a:ahLst/>
            <a:cxnLst/>
            <a:rect l="l" t="t" r="r" b="b"/>
            <a:pathLst>
              <a:path w="1145073" h="1792287">
                <a:moveTo>
                  <a:pt x="0" y="0"/>
                </a:moveTo>
                <a:lnTo>
                  <a:pt x="1145073" y="0"/>
                </a:lnTo>
                <a:lnTo>
                  <a:pt x="1145073" y="1792288"/>
                </a:lnTo>
                <a:lnTo>
                  <a:pt x="0" y="1792288"/>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a:p>
        </p:txBody>
      </p:sp>
      <p:sp>
        <p:nvSpPr>
          <p:cNvPr id="5" name="TextBox 5"/>
          <p:cNvSpPr txBox="1"/>
          <p:nvPr/>
        </p:nvSpPr>
        <p:spPr>
          <a:xfrm>
            <a:off x="10375779" y="1533146"/>
            <a:ext cx="6385255" cy="6992109"/>
          </a:xfrm>
          <a:prstGeom prst="rect">
            <a:avLst/>
          </a:prstGeom>
        </p:spPr>
        <p:txBody>
          <a:bodyPr lIns="0" tIns="0" rIns="0" bIns="0" rtlCol="0" anchor="t">
            <a:spAutoFit/>
          </a:bodyPr>
          <a:lstStyle/>
          <a:p>
            <a:pPr marL="0" lvl="1" indent="0" algn="l">
              <a:lnSpc>
                <a:spcPts val="5597"/>
              </a:lnSpc>
              <a:spcBef>
                <a:spcPct val="0"/>
              </a:spcBef>
            </a:pPr>
            <a:r>
              <a:rPr sz="2198" b="1">
                <a:solidFill>
                  <a:srgbClr val="0E0E0E"/>
                </a:solidFill>
                <a:latin typeface="源柔ゴシック Bold"/>
              </a:rPr>
              <a:t>01　プレゼン作成のジレンマ</a:t>
            </a:r>
          </a:p>
          <a:p>
            <a:pPr marL="0" lvl="1" indent="0" algn="l">
              <a:lnSpc>
                <a:spcPts val="5597"/>
              </a:lnSpc>
              <a:spcBef>
                <a:spcPct val="0"/>
              </a:spcBef>
            </a:pPr>
            <a:endParaRPr lang="en-US" sz="2798" b="1" u="none" strike="noStrike" spc="55">
              <a:solidFill>
                <a:srgbClr val="0E0E0E"/>
              </a:solidFill>
              <a:latin typeface="源柔ゴシック Bold"/>
              <a:ea typeface="源柔ゴシック Bold"/>
              <a:cs typeface="源柔ゴシック Bold"/>
              <a:sym typeface="源柔ゴシック Bold"/>
            </a:endParaRPr>
          </a:p>
          <a:p>
            <a:pPr marL="0" lvl="1" indent="0" algn="l">
              <a:lnSpc>
                <a:spcPts val="5597"/>
              </a:lnSpc>
              <a:spcBef>
                <a:spcPct val="0"/>
              </a:spcBef>
            </a:pPr>
            <a:endParaRPr lang="en-US" sz="2798" b="1" u="none" strike="noStrike" spc="55">
              <a:solidFill>
                <a:srgbClr val="0E0E0E"/>
              </a:solidFill>
              <a:latin typeface="源柔ゴシック Bold"/>
              <a:ea typeface="源柔ゴシック Bold"/>
              <a:cs typeface="源柔ゴシック Bold"/>
              <a:sym typeface="源柔ゴシック Bold"/>
            </a:endParaRPr>
          </a:p>
          <a:p>
            <a:pPr marL="0" lvl="1" indent="0" algn="l">
              <a:lnSpc>
                <a:spcPts val="5597"/>
              </a:lnSpc>
              <a:spcBef>
                <a:spcPct val="0"/>
              </a:spcBef>
            </a:pPr>
            <a:endParaRPr lang="en-US" sz="2798" b="1" u="none" strike="noStrike" spc="55">
              <a:solidFill>
                <a:srgbClr val="0E0E0E"/>
              </a:solidFill>
              <a:latin typeface="源柔ゴシック Bold"/>
              <a:ea typeface="源柔ゴシック Bold"/>
              <a:cs typeface="源柔ゴシック Bold"/>
              <a:sym typeface="源柔ゴシック Bold"/>
            </a:endParaRPr>
          </a:p>
          <a:p>
            <a:pPr marL="0" lvl="1" indent="0" algn="l">
              <a:lnSpc>
                <a:spcPts val="5597"/>
              </a:lnSpc>
              <a:spcBef>
                <a:spcPct val="0"/>
              </a:spcBef>
            </a:pPr>
            <a:endParaRPr lang="en-US" sz="2798" b="1" u="none" strike="noStrike" spc="55">
              <a:solidFill>
                <a:srgbClr val="0E0E0E"/>
              </a:solidFill>
              <a:latin typeface="源柔ゴシック Bold"/>
              <a:ea typeface="源柔ゴシック Bold"/>
              <a:cs typeface="源柔ゴシック Bold"/>
              <a:sym typeface="源柔ゴシック Bold"/>
            </a:endParaRPr>
          </a:p>
          <a:p>
            <a:pPr marL="0" lvl="1" indent="0" algn="l">
              <a:lnSpc>
                <a:spcPts val="5597"/>
              </a:lnSpc>
              <a:spcBef>
                <a:spcPct val="0"/>
              </a:spcBef>
            </a:pPr>
            <a:endParaRPr lang="en-US" sz="2798" b="1" u="none" strike="noStrike" spc="55">
              <a:solidFill>
                <a:srgbClr val="0E0E0E"/>
              </a:solidFill>
              <a:latin typeface="源柔ゴシック Bold"/>
              <a:ea typeface="源柔ゴシック Bold"/>
              <a:cs typeface="源柔ゴシック Bold"/>
              <a:sym typeface="源柔ゴシック Bold"/>
            </a:endParaRPr>
          </a:p>
          <a:p>
            <a:pPr marL="0" lvl="1" indent="0" algn="l">
              <a:lnSpc>
                <a:spcPts val="5597"/>
              </a:lnSpc>
              <a:spcBef>
                <a:spcPct val="0"/>
              </a:spcBef>
            </a:pPr>
            <a:endParaRPr lang="en-US" sz="2798" b="1" u="none" strike="noStrike" spc="55">
              <a:solidFill>
                <a:srgbClr val="0E0E0E"/>
              </a:solidFill>
              <a:latin typeface="源柔ゴシック Bold"/>
              <a:ea typeface="源柔ゴシック Bold"/>
              <a:cs typeface="源柔ゴシック Bold"/>
              <a:sym typeface="源柔ゴシック Bold"/>
            </a:endParaRPr>
          </a:p>
          <a:p>
            <a:pPr marL="0" lvl="1" indent="0" algn="l">
              <a:lnSpc>
                <a:spcPts val="5597"/>
              </a:lnSpc>
              <a:spcBef>
                <a:spcPct val="0"/>
              </a:spcBef>
            </a:pPr>
            <a:endParaRPr lang="en-US" sz="2798" b="1" u="none" strike="noStrike" spc="55">
              <a:solidFill>
                <a:srgbClr val="0E0E0E"/>
              </a:solidFill>
              <a:latin typeface="源柔ゴシック Bold"/>
              <a:ea typeface="源柔ゴシック Bold"/>
              <a:cs typeface="源柔ゴシック Bold"/>
              <a:sym typeface="源柔ゴシック Bold"/>
            </a:endParaRPr>
          </a:p>
          <a:p>
            <a:pPr marL="0" lvl="1" indent="0" algn="l">
              <a:lnSpc>
                <a:spcPts val="5597"/>
              </a:lnSpc>
              <a:spcBef>
                <a:spcPct val="0"/>
              </a:spcBef>
            </a:pPr>
            <a:endParaRPr lang="en-US" sz="2798" b="1" u="none" strike="noStrike" spc="55">
              <a:solidFill>
                <a:srgbClr val="0E0E0E"/>
              </a:solidFill>
              <a:latin typeface="源柔ゴシック Bold"/>
              <a:ea typeface="源柔ゴシック Bold"/>
              <a:cs typeface="源柔ゴシック Bold"/>
              <a:sym typeface="源柔ゴシック Bold"/>
            </a:endParaRPr>
          </a:p>
          <a:p>
            <a:pPr marL="0" lvl="1" indent="0" algn="l">
              <a:lnSpc>
                <a:spcPts val="5597"/>
              </a:lnSpc>
              <a:spcBef>
                <a:spcPct val="0"/>
              </a:spcBef>
            </a:pPr>
            <a:endParaRPr lang="en-US" sz="2798" b="1" u="none" strike="noStrike" spc="55">
              <a:solidFill>
                <a:srgbClr val="0E0E0E"/>
              </a:solidFill>
              <a:latin typeface="源柔ゴシック Bold"/>
              <a:ea typeface="源柔ゴシック Bold"/>
              <a:cs typeface="源柔ゴシック Bold"/>
              <a:sym typeface="源柔ゴシック Bold"/>
            </a:endParaRPr>
          </a:p>
          <a:p>
            <a:r>
              <a:rPr sz="2198" b="1">
                <a:solidFill>
                  <a:srgbClr val="0E0E0E"/>
                </a:solidFill>
                <a:latin typeface="源柔ゴシック Bold"/>
              </a:rPr>
              <a:t>02　既存ツールの限界</a:t>
            </a:r>
          </a:p>
          <a:p>
            <a:r>
              <a:rPr sz="2198" b="1">
                <a:solidFill>
                  <a:srgbClr val="0E0E0E"/>
                </a:solidFill>
                <a:latin typeface="源柔ゴシック Bold"/>
              </a:rPr>
              <a:t>03　解決策：テンプレート外出し方式</a:t>
            </a:r>
          </a:p>
          <a:p>
            <a:r>
              <a:rPr sz="2198" b="1">
                <a:solidFill>
                  <a:srgbClr val="0E0E0E"/>
                </a:solidFill>
                <a:latin typeface="源柔ゴシック Bold"/>
              </a:rPr>
              <a:t>04　ツールの使い方</a:t>
            </a:r>
          </a:p>
          <a:p>
            <a:r>
              <a:rPr sz="2198" b="1">
                <a:solidFill>
                  <a:srgbClr val="0E0E0E"/>
                </a:solidFill>
                <a:latin typeface="源柔ゴシック Bold"/>
              </a:rPr>
              <a:t>05　実装の工夫</a:t>
            </a:r>
          </a:p>
          <a:p>
            <a:r>
              <a:rPr sz="2198" b="1">
                <a:solidFill>
                  <a:srgbClr val="0E0E0E"/>
                </a:solidFill>
                <a:latin typeface="源柔ゴシック Bold"/>
              </a:rPr>
              <a:t>06　現時点の課題と今後</a:t>
            </a:r>
          </a:p>
          <a:p>
            <a:r>
              <a:rPr sz="2198" b="1">
                <a:solidFill>
                  <a:srgbClr val="0E0E0E"/>
                </a:solidFill>
                <a:latin typeface="源柔ゴシック Bold"/>
              </a:rPr>
              <a:t>07　まとめ</a:t>
            </a:r>
          </a:p>
        </p:txBody>
      </p:sp>
      <p:sp>
        <p:nvSpPr>
          <p:cNvPr id="7" name="TextBox 7"/>
          <p:cNvSpPr txBox="1"/>
          <p:nvPr/>
        </p:nvSpPr>
        <p:spPr>
          <a:xfrm>
            <a:off x="1524000" y="4792662"/>
            <a:ext cx="5461235" cy="615950"/>
          </a:xfrm>
          <a:prstGeom prst="rect">
            <a:avLst/>
          </a:prstGeom>
        </p:spPr>
        <p:txBody>
          <a:bodyPr lIns="0" tIns="0" rIns="0" bIns="0" rtlCol="0" anchor="t">
            <a:spAutoFit/>
          </a:bodyPr>
          <a:lstStyle/>
          <a:p>
            <a:pPr marL="0" lvl="0" indent="0" algn="l">
              <a:lnSpc>
                <a:spcPts val="4899"/>
              </a:lnSpc>
              <a:spcBef>
                <a:spcPct val="0"/>
              </a:spcBef>
            </a:pPr>
            <a:r>
              <a:rPr lang="en-US" sz="3499" b="1" u="none" strike="noStrike">
                <a:solidFill>
                  <a:srgbClr val="0B6F52"/>
                </a:solidFill>
                <a:latin typeface="源柔ゴシック Heavy"/>
                <a:ea typeface="源柔ゴシック Heavy"/>
                <a:cs typeface="源柔ゴシック Heavy"/>
                <a:sym typeface="源柔ゴシック Heavy"/>
              </a:rPr>
              <a:t>CONTENTS</a:t>
            </a:r>
          </a:p>
        </p:txBody>
      </p:sp>
      <p:grpSp>
        <p:nvGrpSpPr>
          <p:cNvPr id="8" name="Group 8"/>
          <p:cNvGrpSpPr/>
          <p:nvPr/>
        </p:nvGrpSpPr>
        <p:grpSpPr>
          <a:xfrm>
            <a:off x="-277072" y="-277111"/>
            <a:ext cx="473615" cy="10887559"/>
            <a:chOff x="0" y="0"/>
            <a:chExt cx="124738" cy="2867505"/>
          </a:xfrm>
        </p:grpSpPr>
        <p:sp>
          <p:nvSpPr>
            <p:cNvPr id="9" name="Freeform 9"/>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10" name="TextBox 10"/>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3" name="Freeform 3"/>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8" name="Group 8"/>
          <p:cNvGrpSpPr/>
          <p:nvPr/>
        </p:nvGrpSpPr>
        <p:grpSpPr>
          <a:xfrm>
            <a:off x="-277072" y="-277111"/>
            <a:ext cx="473615" cy="10887559"/>
            <a:chOff x="0" y="0"/>
            <a:chExt cx="124738" cy="2867505"/>
          </a:xfrm>
        </p:grpSpPr>
        <p:sp>
          <p:nvSpPr>
            <p:cNvPr id="9" name="Freeform 9"/>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10" name="TextBox 10"/>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11" name="TextBox 10"/>
          <p:cNvSpPr txBox="1"/>
          <p:nvPr/>
        </p:nvSpPr>
        <p:spPr>
          <a:xfrm>
            <a:off x="914400" y="1234440"/>
            <a:ext cx="16459200" cy="925830"/>
          </a:xfrm>
          <a:prstGeom prst="rect">
            <a:avLst/>
          </a:prstGeom>
          <a:noFill/>
        </p:spPr>
        <p:txBody>
          <a:bodyPr wrap="square">
            <a:spAutoFit/>
          </a:bodyPr>
          <a:lstStyle/>
          <a:p>
            <a:pPr algn="l"/>
            <a:r>
              <a:rPr sz="3500" b="1">
                <a:solidFill>
                  <a:srgbClr val="1B5E20"/>
                </a:solidFill>
                <a:latin typeface="源柔ゴシック Bold"/>
              </a:rPr>
              <a:t>04 STEP1：テンプレ選択とプロンプト生成</a:t>
            </a:r>
          </a:p>
        </p:txBody>
      </p:sp>
      <p:sp>
        <p:nvSpPr>
          <p:cNvPr id="12" name="TextBox 11"/>
          <p:cNvSpPr txBox="1"/>
          <p:nvPr/>
        </p:nvSpPr>
        <p:spPr>
          <a:xfrm>
            <a:off x="914400" y="3268279"/>
            <a:ext cx="8046720" cy="707886"/>
          </a:xfrm>
          <a:prstGeom prst="rect">
            <a:avLst/>
          </a:prstGeom>
          <a:noFill/>
        </p:spPr>
        <p:txBody>
          <a:bodyPr wrap="square">
            <a:spAutoFit/>
          </a:bodyPr>
          <a:lstStyle/>
          <a:p>
            <a:pPr algn="l"/>
            <a:r>
              <a:rPr sz="4000" b="1">
                <a:solidFill>
                  <a:srgbClr val="1B5E20"/>
                </a:solidFill>
                <a:latin typeface="源柔ゴシック Bold"/>
              </a:rPr>
              <a:t>ボタン1つでプロンプト完成</a:t>
            </a:r>
          </a:p>
        </p:txBody>
      </p:sp>
      <p:sp>
        <p:nvSpPr>
          <p:cNvPr id="13" name="TextBox 12"/>
          <p:cNvSpPr txBox="1"/>
          <p:nvPr/>
        </p:nvSpPr>
        <p:spPr>
          <a:xfrm>
            <a:off x="914400" y="5770361"/>
            <a:ext cx="8046720" cy="646331"/>
          </a:xfrm>
          <a:prstGeom prst="rect">
            <a:avLst/>
          </a:prstGeom>
          <a:noFill/>
        </p:spPr>
        <p:txBody>
          <a:bodyPr wrap="square">
            <a:spAutoFit/>
          </a:bodyPr>
          <a:lstStyle/>
          <a:p>
            <a:pPr algn="l"/>
            <a:r>
              <a:rPr sz="2600">
                <a:solidFill>
                  <a:srgbClr val="1B2820"/>
                </a:solidFill>
                <a:latin typeface="源柔ゴシック Bold"/>
              </a:rPr>
              <a:t>テンプレートを選択して「プロンプト生成」を押すだけ。選んだテンプレに含まれるレイアウト一覧（表紙、本文、比較、グラフ等）が自動でプロンプトに組み込まれる。</a:t>
            </a:r>
          </a:p>
        </p:txBody>
      </p:sp>
      <p:sp>
        <p:nvSpPr>
          <p:cNvPr id="15" name="Rectangle 14"/>
          <p:cNvSpPr/>
          <p:nvPr/>
        </p:nvSpPr>
        <p:spPr>
          <a:xfrm>
            <a:off x="914400" y="2198370"/>
            <a:ext cx="4023360" cy="50800"/>
          </a:xfrm>
          <a:prstGeom prst="rect">
            <a:avLst/>
          </a:prstGeom>
          <a:solidFill>
            <a:srgbClr val="FFD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5" name="図 4">
            <a:extLst>
              <a:ext uri="{FF2B5EF4-FFF2-40B4-BE49-F238E27FC236}">
                <a16:creationId xmlns:a16="http://schemas.microsoft.com/office/drawing/2014/main" id="{1698478B-F9AF-9F08-79C9-CF6DF38E3B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2161956"/>
            <a:ext cx="7010400" cy="728517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3" name="Freeform 3"/>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8" name="Group 8"/>
          <p:cNvGrpSpPr/>
          <p:nvPr/>
        </p:nvGrpSpPr>
        <p:grpSpPr>
          <a:xfrm>
            <a:off x="-277072" y="-277111"/>
            <a:ext cx="473615" cy="10887559"/>
            <a:chOff x="0" y="0"/>
            <a:chExt cx="124738" cy="2867505"/>
          </a:xfrm>
        </p:grpSpPr>
        <p:sp>
          <p:nvSpPr>
            <p:cNvPr id="9" name="Freeform 9"/>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10" name="TextBox 10"/>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11" name="TextBox 10"/>
          <p:cNvSpPr txBox="1"/>
          <p:nvPr/>
        </p:nvSpPr>
        <p:spPr>
          <a:xfrm>
            <a:off x="914400" y="1234440"/>
            <a:ext cx="16459200" cy="925830"/>
          </a:xfrm>
          <a:prstGeom prst="rect">
            <a:avLst/>
          </a:prstGeom>
          <a:noFill/>
        </p:spPr>
        <p:txBody>
          <a:bodyPr wrap="square">
            <a:spAutoFit/>
          </a:bodyPr>
          <a:lstStyle/>
          <a:p>
            <a:pPr algn="l"/>
            <a:r>
              <a:rPr sz="3500" b="1">
                <a:solidFill>
                  <a:srgbClr val="1B5E20"/>
                </a:solidFill>
                <a:latin typeface="源柔ゴシック Bold"/>
              </a:rPr>
              <a:t>04 STEP2：AIとの対話で骨子を作る</a:t>
            </a:r>
          </a:p>
        </p:txBody>
      </p:sp>
      <p:sp>
        <p:nvSpPr>
          <p:cNvPr id="15" name="Rectangle 14"/>
          <p:cNvSpPr/>
          <p:nvPr/>
        </p:nvSpPr>
        <p:spPr>
          <a:xfrm>
            <a:off x="914400" y="2198370"/>
            <a:ext cx="4023360" cy="50800"/>
          </a:xfrm>
          <a:prstGeom prst="rect">
            <a:avLst/>
          </a:prstGeom>
          <a:solidFill>
            <a:srgbClr val="FFD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11">
            <a:extLst>
              <a:ext uri="{FF2B5EF4-FFF2-40B4-BE49-F238E27FC236}">
                <a16:creationId xmlns:a16="http://schemas.microsoft.com/office/drawing/2014/main" id="{1B17929B-7F04-EC51-A5AC-0EB91C16C90A}"/>
              </a:ext>
            </a:extLst>
          </p:cNvPr>
          <p:cNvSpPr txBox="1"/>
          <p:nvPr/>
        </p:nvSpPr>
        <p:spPr>
          <a:xfrm>
            <a:off x="9678977" y="3268279"/>
            <a:ext cx="8046720" cy="707886"/>
          </a:xfrm>
          <a:prstGeom prst="rect">
            <a:avLst/>
          </a:prstGeom>
          <a:noFill/>
        </p:spPr>
        <p:txBody>
          <a:bodyPr wrap="square">
            <a:spAutoFit/>
          </a:bodyPr>
          <a:lstStyle/>
          <a:p>
            <a:pPr algn="l"/>
            <a:r>
              <a:rPr sz="4000" b="1">
                <a:solidFill>
                  <a:srgbClr val="1B5E20"/>
                </a:solidFill>
                <a:latin typeface="源柔ゴシック Bold"/>
              </a:rPr>
              <a:t>AIが構成を提案してくれる</a:t>
            </a:r>
          </a:p>
        </p:txBody>
      </p:sp>
      <p:sp>
        <p:nvSpPr>
          <p:cNvPr id="5" name="TextBox 12">
            <a:extLst>
              <a:ext uri="{FF2B5EF4-FFF2-40B4-BE49-F238E27FC236}">
                <a16:creationId xmlns:a16="http://schemas.microsoft.com/office/drawing/2014/main" id="{8CDCCBAA-19A4-4715-D6C7-F1D93812DD84}"/>
              </a:ext>
            </a:extLst>
          </p:cNvPr>
          <p:cNvSpPr txBox="1"/>
          <p:nvPr/>
        </p:nvSpPr>
        <p:spPr>
          <a:xfrm>
            <a:off x="9678977" y="5770361"/>
            <a:ext cx="8046720" cy="646331"/>
          </a:xfrm>
          <a:prstGeom prst="rect">
            <a:avLst/>
          </a:prstGeom>
          <a:noFill/>
        </p:spPr>
        <p:txBody>
          <a:bodyPr wrap="square">
            <a:spAutoFit/>
          </a:bodyPr>
          <a:lstStyle/>
          <a:p>
            <a:pPr algn="l"/>
            <a:r>
              <a:rPr sz="2520">
                <a:solidFill>
                  <a:srgbClr val="1B2820"/>
                </a:solidFill>
                <a:latin typeface="源柔ゴシック Bold"/>
              </a:rPr>
              <a:t>プロンプトとソース資料をAIに渡すと、テーマ、対象、目的をヒアリングした上でスライド構成を提案。短いプレゼンなら詳細版も出力。長い場合はコンテキスト圧縮を避けるため途中チェックを省略する。</a:t>
            </a:r>
          </a:p>
        </p:txBody>
      </p:sp>
      <p:pic>
        <p:nvPicPr>
          <p:cNvPr id="7" name="図 6">
            <a:extLst>
              <a:ext uri="{FF2B5EF4-FFF2-40B4-BE49-F238E27FC236}">
                <a16:creationId xmlns:a16="http://schemas.microsoft.com/office/drawing/2014/main" id="{ECD9FD0C-86AD-2DC2-A532-BC1C6916F6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2962324"/>
            <a:ext cx="8154718" cy="571553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3" name="Freeform 3"/>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8" name="Group 8"/>
          <p:cNvGrpSpPr/>
          <p:nvPr/>
        </p:nvGrpSpPr>
        <p:grpSpPr>
          <a:xfrm>
            <a:off x="-277072" y="-277111"/>
            <a:ext cx="473615" cy="10887559"/>
            <a:chOff x="0" y="0"/>
            <a:chExt cx="124738" cy="2867505"/>
          </a:xfrm>
        </p:grpSpPr>
        <p:sp>
          <p:nvSpPr>
            <p:cNvPr id="9" name="Freeform 9"/>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10" name="TextBox 10"/>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11" name="TextBox 10"/>
          <p:cNvSpPr txBox="1"/>
          <p:nvPr/>
        </p:nvSpPr>
        <p:spPr>
          <a:xfrm>
            <a:off x="914400" y="1234440"/>
            <a:ext cx="16459200" cy="925830"/>
          </a:xfrm>
          <a:prstGeom prst="rect">
            <a:avLst/>
          </a:prstGeom>
          <a:noFill/>
        </p:spPr>
        <p:txBody>
          <a:bodyPr wrap="square">
            <a:spAutoFit/>
          </a:bodyPr>
          <a:lstStyle/>
          <a:p>
            <a:pPr algn="l"/>
            <a:r>
              <a:rPr sz="3500" b="1">
                <a:solidFill>
                  <a:srgbClr val="1B5E20"/>
                </a:solidFill>
                <a:latin typeface="源柔ゴシック Bold"/>
              </a:rPr>
              <a:t>04 STEP3：JSON形式で出力</a:t>
            </a:r>
          </a:p>
        </p:txBody>
      </p:sp>
      <p:sp>
        <p:nvSpPr>
          <p:cNvPr id="12" name="TextBox 11"/>
          <p:cNvSpPr txBox="1"/>
          <p:nvPr/>
        </p:nvSpPr>
        <p:spPr>
          <a:xfrm>
            <a:off x="914400" y="3268279"/>
            <a:ext cx="8046720" cy="707886"/>
          </a:xfrm>
          <a:prstGeom prst="rect">
            <a:avLst/>
          </a:prstGeom>
          <a:noFill/>
        </p:spPr>
        <p:txBody>
          <a:bodyPr wrap="square">
            <a:spAutoFit/>
          </a:bodyPr>
          <a:lstStyle/>
          <a:p>
            <a:pPr algn="l"/>
            <a:r>
              <a:rPr sz="4000" b="1">
                <a:solidFill>
                  <a:srgbClr val="1B5E20"/>
                </a:solidFill>
                <a:latin typeface="源柔ゴシック Bold"/>
              </a:rPr>
              <a:t>構造化されたデータとして出力</a:t>
            </a:r>
          </a:p>
        </p:txBody>
      </p:sp>
      <p:sp>
        <p:nvSpPr>
          <p:cNvPr id="13" name="TextBox 12"/>
          <p:cNvSpPr txBox="1"/>
          <p:nvPr/>
        </p:nvSpPr>
        <p:spPr>
          <a:xfrm>
            <a:off x="914400" y="5770361"/>
            <a:ext cx="8046720" cy="646331"/>
          </a:xfrm>
          <a:prstGeom prst="rect">
            <a:avLst/>
          </a:prstGeom>
          <a:noFill/>
        </p:spPr>
        <p:txBody>
          <a:bodyPr wrap="square">
            <a:spAutoFit/>
          </a:bodyPr>
          <a:lstStyle/>
          <a:p>
            <a:pPr algn="l"/>
            <a:r>
              <a:rPr sz="2520">
                <a:solidFill>
                  <a:srgbClr val="1B2820"/>
                </a:solidFill>
                <a:latin typeface="源柔ゴシック Bold"/>
              </a:rPr>
              <a:t>AIがスライド定義をJSON形式で出力。各ページのレイアウト名、プレースホルダーの内容、発表者ノートが全て構造化されている。このJSONがツールへの入力データになる。</a:t>
            </a:r>
          </a:p>
        </p:txBody>
      </p:sp>
      <p:sp>
        <p:nvSpPr>
          <p:cNvPr id="15" name="Rectangle 14"/>
          <p:cNvSpPr/>
          <p:nvPr/>
        </p:nvSpPr>
        <p:spPr>
          <a:xfrm>
            <a:off x="914400" y="2198370"/>
            <a:ext cx="4023360" cy="50800"/>
          </a:xfrm>
          <a:prstGeom prst="rect">
            <a:avLst/>
          </a:prstGeom>
          <a:solidFill>
            <a:srgbClr val="FFD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5" name="図 4">
            <a:extLst>
              <a:ext uri="{FF2B5EF4-FFF2-40B4-BE49-F238E27FC236}">
                <a16:creationId xmlns:a16="http://schemas.microsoft.com/office/drawing/2014/main" id="{72C9D5A6-3795-C7DD-99F6-4D7736FBF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8544" y="2070986"/>
            <a:ext cx="8432833" cy="7207329"/>
          </a:xfrm>
          <a:prstGeom prst="rect">
            <a:avLst/>
          </a:prstGeom>
        </p:spPr>
      </p:pic>
      <p:sp>
        <p:nvSpPr>
          <p:cNvPr id="6" name="Rectangle 13">
            <a:extLst>
              <a:ext uri="{FF2B5EF4-FFF2-40B4-BE49-F238E27FC236}">
                <a16:creationId xmlns:a16="http://schemas.microsoft.com/office/drawing/2014/main" id="{697F35CD-0D78-6775-34D2-89B040DD447F}"/>
              </a:ext>
            </a:extLst>
          </p:cNvPr>
          <p:cNvSpPr/>
          <p:nvPr/>
        </p:nvSpPr>
        <p:spPr>
          <a:xfrm>
            <a:off x="10287000" y="5600700"/>
            <a:ext cx="5715000" cy="228600"/>
          </a:xfrm>
          <a:prstGeom prst="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wrap="square" rtlCol="0" anchor="ctr"/>
          <a:lstStyle/>
          <a:p>
            <a:pPr algn="ctr"/>
            <a:endParaRPr sz="1400" dirty="0">
              <a:solidFill>
                <a:srgbClr val="999999"/>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3" name="Freeform 3"/>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8" name="Group 8"/>
          <p:cNvGrpSpPr/>
          <p:nvPr/>
        </p:nvGrpSpPr>
        <p:grpSpPr>
          <a:xfrm>
            <a:off x="-277072" y="-277111"/>
            <a:ext cx="473615" cy="10887559"/>
            <a:chOff x="0" y="0"/>
            <a:chExt cx="124738" cy="2867505"/>
          </a:xfrm>
        </p:grpSpPr>
        <p:sp>
          <p:nvSpPr>
            <p:cNvPr id="9" name="Freeform 9"/>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10" name="TextBox 10"/>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11" name="TextBox 10"/>
          <p:cNvSpPr txBox="1"/>
          <p:nvPr/>
        </p:nvSpPr>
        <p:spPr>
          <a:xfrm>
            <a:off x="914400" y="1234440"/>
            <a:ext cx="16459200" cy="925830"/>
          </a:xfrm>
          <a:prstGeom prst="rect">
            <a:avLst/>
          </a:prstGeom>
          <a:noFill/>
        </p:spPr>
        <p:txBody>
          <a:bodyPr wrap="square">
            <a:spAutoFit/>
          </a:bodyPr>
          <a:lstStyle/>
          <a:p>
            <a:pPr algn="l"/>
            <a:r>
              <a:rPr sz="3500" b="1">
                <a:solidFill>
                  <a:srgbClr val="1B5E20"/>
                </a:solidFill>
                <a:latin typeface="源柔ゴシック Bold"/>
              </a:rPr>
              <a:t>04 STEP4：貼り付けてPPTX生成</a:t>
            </a:r>
          </a:p>
        </p:txBody>
      </p:sp>
      <p:sp>
        <p:nvSpPr>
          <p:cNvPr id="15" name="Rectangle 14"/>
          <p:cNvSpPr/>
          <p:nvPr/>
        </p:nvSpPr>
        <p:spPr>
          <a:xfrm>
            <a:off x="914400" y="2198370"/>
            <a:ext cx="4023360" cy="50800"/>
          </a:xfrm>
          <a:prstGeom prst="rect">
            <a:avLst/>
          </a:prstGeom>
          <a:solidFill>
            <a:srgbClr val="FFD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11">
            <a:extLst>
              <a:ext uri="{FF2B5EF4-FFF2-40B4-BE49-F238E27FC236}">
                <a16:creationId xmlns:a16="http://schemas.microsoft.com/office/drawing/2014/main" id="{1B17929B-7F04-EC51-A5AC-0EB91C16C90A}"/>
              </a:ext>
            </a:extLst>
          </p:cNvPr>
          <p:cNvSpPr txBox="1"/>
          <p:nvPr/>
        </p:nvSpPr>
        <p:spPr>
          <a:xfrm>
            <a:off x="9678977" y="3268279"/>
            <a:ext cx="8046720" cy="707886"/>
          </a:xfrm>
          <a:prstGeom prst="rect">
            <a:avLst/>
          </a:prstGeom>
          <a:noFill/>
        </p:spPr>
        <p:txBody>
          <a:bodyPr wrap="square">
            <a:spAutoFit/>
          </a:bodyPr>
          <a:lstStyle/>
          <a:p>
            <a:pPr algn="l"/>
            <a:r>
              <a:rPr sz="4000" b="1">
                <a:solidFill>
                  <a:srgbClr val="1B5E20"/>
                </a:solidFill>
                <a:latin typeface="源柔ゴシック Bold"/>
              </a:rPr>
              <a:t>あとはボタンを押すだけ</a:t>
            </a:r>
          </a:p>
        </p:txBody>
      </p:sp>
      <p:sp>
        <p:nvSpPr>
          <p:cNvPr id="5" name="TextBox 12">
            <a:extLst>
              <a:ext uri="{FF2B5EF4-FFF2-40B4-BE49-F238E27FC236}">
                <a16:creationId xmlns:a16="http://schemas.microsoft.com/office/drawing/2014/main" id="{8CDCCBAA-19A4-4715-D6C7-F1D93812DD84}"/>
              </a:ext>
            </a:extLst>
          </p:cNvPr>
          <p:cNvSpPr txBox="1"/>
          <p:nvPr/>
        </p:nvSpPr>
        <p:spPr>
          <a:xfrm>
            <a:off x="9678977" y="5770361"/>
            <a:ext cx="8046720" cy="646331"/>
          </a:xfrm>
          <a:prstGeom prst="rect">
            <a:avLst/>
          </a:prstGeom>
          <a:noFill/>
        </p:spPr>
        <p:txBody>
          <a:bodyPr wrap="square">
            <a:spAutoFit/>
          </a:bodyPr>
          <a:lstStyle/>
          <a:p>
            <a:pPr algn="l"/>
            <a:r>
              <a:rPr sz="2520">
                <a:solidFill>
                  <a:srgbClr val="1B2820"/>
                </a:solidFill>
                <a:latin typeface="源柔ゴシック Bold"/>
              </a:rPr>
              <a:t>JSONをツールに貼り付けて「PPTX作成」ボタンを押す。テンプレートの選択、プレースホルダーへの流し込み、文字サイズ調整が全て自動で実行され、完成したpptxがダウンロードされる。</a:t>
            </a:r>
          </a:p>
        </p:txBody>
      </p:sp>
      <p:pic>
        <p:nvPicPr>
          <p:cNvPr id="7" name="図 6">
            <a:extLst>
              <a:ext uri="{FF2B5EF4-FFF2-40B4-BE49-F238E27FC236}">
                <a16:creationId xmlns:a16="http://schemas.microsoft.com/office/drawing/2014/main" id="{C3A0BB10-825B-854F-02BB-4BC909001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2442595"/>
            <a:ext cx="7772400" cy="7040046"/>
          </a:xfrm>
          <a:prstGeom prst="rect">
            <a:avLst/>
          </a:prstGeom>
        </p:spPr>
      </p:pic>
      <p:sp>
        <p:nvSpPr>
          <p:cNvPr id="12" name="Rectangle 13">
            <a:extLst>
              <a:ext uri="{FF2B5EF4-FFF2-40B4-BE49-F238E27FC236}">
                <a16:creationId xmlns:a16="http://schemas.microsoft.com/office/drawing/2014/main" id="{167254A7-28B0-ED44-4E1A-AD75FD9754FF}"/>
              </a:ext>
            </a:extLst>
          </p:cNvPr>
          <p:cNvSpPr/>
          <p:nvPr/>
        </p:nvSpPr>
        <p:spPr>
          <a:xfrm>
            <a:off x="2080260" y="5656060"/>
            <a:ext cx="5311140" cy="249439"/>
          </a:xfrm>
          <a:prstGeom prst="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wrap="square" rtlCol="0" anchor="ctr"/>
          <a:lstStyle/>
          <a:p>
            <a:pPr algn="ctr"/>
            <a:endParaRPr sz="1400" dirty="0">
              <a:solidFill>
                <a:srgbClr val="99999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3" name="Freeform 3"/>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8" name="Group 8"/>
          <p:cNvGrpSpPr/>
          <p:nvPr/>
        </p:nvGrpSpPr>
        <p:grpSpPr>
          <a:xfrm>
            <a:off x="-277072" y="-277111"/>
            <a:ext cx="473615" cy="10887559"/>
            <a:chOff x="0" y="0"/>
            <a:chExt cx="124738" cy="2867505"/>
          </a:xfrm>
        </p:grpSpPr>
        <p:sp>
          <p:nvSpPr>
            <p:cNvPr id="9" name="Freeform 9"/>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10" name="TextBox 10"/>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11" name="TextBox 10"/>
          <p:cNvSpPr txBox="1"/>
          <p:nvPr/>
        </p:nvSpPr>
        <p:spPr>
          <a:xfrm>
            <a:off x="914400" y="1234440"/>
            <a:ext cx="16459200" cy="925830"/>
          </a:xfrm>
          <a:prstGeom prst="rect">
            <a:avLst/>
          </a:prstGeom>
          <a:noFill/>
        </p:spPr>
        <p:txBody>
          <a:bodyPr wrap="square">
            <a:spAutoFit/>
          </a:bodyPr>
          <a:lstStyle/>
          <a:p>
            <a:pPr algn="l"/>
            <a:r>
              <a:rPr sz="3500" b="1">
                <a:solidFill>
                  <a:srgbClr val="1B5E20"/>
                </a:solidFill>
                <a:latin typeface="源柔ゴシック Bold"/>
              </a:rPr>
              <a:t>04 完成イメージ</a:t>
            </a:r>
          </a:p>
        </p:txBody>
      </p:sp>
      <p:sp>
        <p:nvSpPr>
          <p:cNvPr id="12" name="TextBox 11"/>
          <p:cNvSpPr txBox="1"/>
          <p:nvPr/>
        </p:nvSpPr>
        <p:spPr>
          <a:xfrm>
            <a:off x="914400" y="3268279"/>
            <a:ext cx="8046720" cy="707886"/>
          </a:xfrm>
          <a:prstGeom prst="rect">
            <a:avLst/>
          </a:prstGeom>
          <a:noFill/>
        </p:spPr>
        <p:txBody>
          <a:bodyPr wrap="square">
            <a:spAutoFit/>
          </a:bodyPr>
          <a:lstStyle/>
          <a:p>
            <a:pPr algn="l"/>
            <a:r>
              <a:rPr sz="4000" b="1">
                <a:solidFill>
                  <a:srgbClr val="1B5E20"/>
                </a:solidFill>
                <a:latin typeface="源柔ゴシック Bold"/>
              </a:rPr>
              <a:t>生成されたスライドの例</a:t>
            </a:r>
          </a:p>
        </p:txBody>
      </p:sp>
      <p:sp>
        <p:nvSpPr>
          <p:cNvPr id="13" name="TextBox 12"/>
          <p:cNvSpPr txBox="1"/>
          <p:nvPr/>
        </p:nvSpPr>
        <p:spPr>
          <a:xfrm>
            <a:off x="914400" y="5770361"/>
            <a:ext cx="8046720" cy="646331"/>
          </a:xfrm>
          <a:prstGeom prst="rect">
            <a:avLst/>
          </a:prstGeom>
          <a:noFill/>
        </p:spPr>
        <p:txBody>
          <a:bodyPr wrap="square">
            <a:spAutoFit/>
          </a:bodyPr>
          <a:lstStyle/>
          <a:p>
            <a:pPr algn="l"/>
            <a:r>
              <a:rPr sz="2700">
                <a:solidFill>
                  <a:srgbClr val="1B2820"/>
                </a:solidFill>
                <a:latin typeface="源柔ゴシック Bold"/>
              </a:rPr>
              <a:t>テンプレートに基づいたリッチなデザインで、テキストや数値が正しく配置された状態で出力される。不明なオブジェクトも残らないので、後からの微修正も容易。</a:t>
            </a:r>
          </a:p>
        </p:txBody>
      </p:sp>
      <p:sp>
        <p:nvSpPr>
          <p:cNvPr id="15" name="Rectangle 14"/>
          <p:cNvSpPr/>
          <p:nvPr/>
        </p:nvSpPr>
        <p:spPr>
          <a:xfrm>
            <a:off x="914400" y="2198370"/>
            <a:ext cx="4023360" cy="50800"/>
          </a:xfrm>
          <a:prstGeom prst="rect">
            <a:avLst/>
          </a:prstGeom>
          <a:solidFill>
            <a:srgbClr val="FFD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4" name="図 3">
            <a:extLst>
              <a:ext uri="{FF2B5EF4-FFF2-40B4-BE49-F238E27FC236}">
                <a16:creationId xmlns:a16="http://schemas.microsoft.com/office/drawing/2014/main" id="{E4B614CA-EFA6-94D3-8051-ADD722A16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6879" y="3268279"/>
            <a:ext cx="8046720" cy="455101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0403" y="3465060"/>
            <a:ext cx="12127194" cy="6482536"/>
          </a:xfrm>
          <a:custGeom>
            <a:avLst/>
            <a:gdLst/>
            <a:ahLst/>
            <a:cxnLst/>
            <a:rect l="l" t="t" r="r" b="b"/>
            <a:pathLst>
              <a:path w="12127194" h="6482536">
                <a:moveTo>
                  <a:pt x="0" y="0"/>
                </a:moveTo>
                <a:lnTo>
                  <a:pt x="12127194" y="0"/>
                </a:lnTo>
                <a:lnTo>
                  <a:pt x="12127194" y="6482537"/>
                </a:lnTo>
                <a:lnTo>
                  <a:pt x="0" y="6482537"/>
                </a:lnTo>
                <a:lnTo>
                  <a:pt x="0" y="0"/>
                </a:lnTo>
                <a:close/>
              </a:path>
            </a:pathLst>
          </a:custGeom>
          <a:blipFill>
            <a:blip>
              <a:alphaModFix amt="50000"/>
              <a:extLst>
                <a:ext uri="{96DAC541-7B7A-43D3-8B79-37D633B846F1}">
                  <asvg:svgBlip xmlns:asvg="http://schemas.microsoft.com/office/drawing/2016/SVG/main" r:embed="rId3"/>
                </a:ext>
              </a:extLst>
            </a:blip>
            <a:stretch>
              <a:fillRect/>
            </a:stretch>
          </a:blipFill>
        </p:spPr>
        <p:txBody>
          <a:bodyPr/>
          <a:lstStyle/>
          <a:p>
            <a:endParaRPr/>
          </a:p>
        </p:txBody>
      </p:sp>
      <p:sp>
        <p:nvSpPr>
          <p:cNvPr id="3" name="TextBox 3"/>
          <p:cNvSpPr txBox="1"/>
          <p:nvPr/>
        </p:nvSpPr>
        <p:spPr>
          <a:xfrm>
            <a:off x="4312044" y="1136027"/>
            <a:ext cx="9663912" cy="3954202"/>
          </a:xfrm>
          <a:prstGeom prst="rect">
            <a:avLst/>
          </a:prstGeom>
        </p:spPr>
        <p:txBody>
          <a:bodyPr lIns="0" tIns="0" rIns="0" bIns="0" rtlCol="0" anchor="t">
            <a:spAutoFit/>
          </a:bodyPr>
          <a:lstStyle/>
          <a:p>
            <a:pPr marL="0" lvl="0" indent="0" algn="ctr">
              <a:lnSpc>
                <a:spcPts val="30831"/>
              </a:lnSpc>
              <a:spcBef>
                <a:spcPct val="0"/>
              </a:spcBef>
            </a:pPr>
            <a:r>
              <a:rPr sz="22022" b="1">
                <a:solidFill>
                  <a:srgbClr val="FAE200"/>
                </a:solidFill>
                <a:latin typeface="源柔ゴシック Bold"/>
              </a:rPr>
              <a:t>05</a:t>
            </a:r>
          </a:p>
        </p:txBody>
      </p:sp>
      <p:sp>
        <p:nvSpPr>
          <p:cNvPr id="4" name="TextBox 4"/>
          <p:cNvSpPr txBox="1"/>
          <p:nvPr/>
        </p:nvSpPr>
        <p:spPr>
          <a:xfrm>
            <a:off x="1524000" y="4600236"/>
            <a:ext cx="15240000" cy="3565513"/>
          </a:xfrm>
          <a:prstGeom prst="rect">
            <a:avLst/>
          </a:prstGeom>
        </p:spPr>
        <p:txBody>
          <a:bodyPr lIns="0" tIns="0" rIns="0" bIns="0" rtlCol="0" anchor="t">
            <a:spAutoFit/>
          </a:bodyPr>
          <a:lstStyle/>
          <a:p>
            <a:pPr algn="ctr">
              <a:lnSpc>
                <a:spcPts val="14007"/>
              </a:lnSpc>
            </a:pPr>
            <a:r>
              <a:rPr sz="10005" b="1">
                <a:solidFill>
                  <a:srgbClr val="0B6F52"/>
                </a:solidFill>
                <a:latin typeface="源柔ゴシック Bold"/>
              </a:rPr>
              <a:t>実装の工夫</a:t>
            </a:r>
          </a:p>
          <a:p>
            <a:pPr algn="ctr">
              <a:lnSpc>
                <a:spcPts val="14007"/>
              </a:lnSpc>
              <a:spcBef>
                <a:spcPct val="0"/>
              </a:spcBef>
            </a:pPr>
            <a:endParaRPr lang="en-US" sz="10005" b="1">
              <a:solidFill>
                <a:srgbClr val="0B6F52"/>
              </a:solidFill>
              <a:latin typeface="源柔ゴシック Bold"/>
              <a:ea typeface="源柔ゴシック Bold"/>
              <a:cs typeface="源柔ゴシック Bold"/>
              <a:sym typeface="源柔ゴシック Bold"/>
            </a:endParaRPr>
          </a:p>
        </p:txBody>
      </p:sp>
      <p:sp>
        <p:nvSpPr>
          <p:cNvPr id="5" name="Freeform 5"/>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6" name="Freeform 6"/>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7" name="Freeform 7"/>
          <p:cNvSpPr/>
          <p:nvPr/>
        </p:nvSpPr>
        <p:spPr>
          <a:xfrm rot="-5400000">
            <a:off x="15851055" y="6551745"/>
            <a:ext cx="5685724" cy="2869234"/>
          </a:xfrm>
          <a:custGeom>
            <a:avLst/>
            <a:gdLst/>
            <a:ahLst/>
            <a:cxnLst/>
            <a:rect l="l" t="t" r="r" b="b"/>
            <a:pathLst>
              <a:path w="5685724" h="2869234">
                <a:moveTo>
                  <a:pt x="0" y="0"/>
                </a:moveTo>
                <a:lnTo>
                  <a:pt x="5685724" y="0"/>
                </a:lnTo>
                <a:lnTo>
                  <a:pt x="5685724" y="2869234"/>
                </a:lnTo>
                <a:lnTo>
                  <a:pt x="0" y="286923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8" name="Freeform 8"/>
          <p:cNvSpPr/>
          <p:nvPr/>
        </p:nvSpPr>
        <p:spPr>
          <a:xfrm rot="-5400000">
            <a:off x="15851055" y="866021"/>
            <a:ext cx="5685724" cy="2869234"/>
          </a:xfrm>
          <a:custGeom>
            <a:avLst/>
            <a:gdLst/>
            <a:ahLst/>
            <a:cxnLst/>
            <a:rect l="l" t="t" r="r" b="b"/>
            <a:pathLst>
              <a:path w="5685724" h="2869234">
                <a:moveTo>
                  <a:pt x="0" y="0"/>
                </a:moveTo>
                <a:lnTo>
                  <a:pt x="5685724" y="0"/>
                </a:lnTo>
                <a:lnTo>
                  <a:pt x="5685724" y="2869234"/>
                </a:lnTo>
                <a:lnTo>
                  <a:pt x="0" y="286923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grpSp>
        <p:nvGrpSpPr>
          <p:cNvPr id="9" name="Group 9"/>
          <p:cNvGrpSpPr/>
          <p:nvPr/>
        </p:nvGrpSpPr>
        <p:grpSpPr>
          <a:xfrm>
            <a:off x="-277072" y="-277111"/>
            <a:ext cx="473615" cy="10887559"/>
            <a:chOff x="0" y="0"/>
            <a:chExt cx="124738" cy="2867505"/>
          </a:xfrm>
        </p:grpSpPr>
        <p:sp>
          <p:nvSpPr>
            <p:cNvPr id="10" name="Freeform 10"/>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0B6F52"/>
            </a:solidFill>
          </p:spPr>
          <p:txBody>
            <a:bodyPr/>
            <a:lstStyle/>
            <a:p>
              <a:endParaRPr/>
            </a:p>
          </p:txBody>
        </p:sp>
        <p:sp>
          <p:nvSpPr>
            <p:cNvPr id="11" name="TextBox 11"/>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grpSp>
        <p:nvGrpSpPr>
          <p:cNvPr id="12" name="Group 12"/>
          <p:cNvGrpSpPr/>
          <p:nvPr/>
        </p:nvGrpSpPr>
        <p:grpSpPr>
          <a:xfrm>
            <a:off x="18091457" y="-300280"/>
            <a:ext cx="473615" cy="10887559"/>
            <a:chOff x="0" y="0"/>
            <a:chExt cx="124738" cy="2867505"/>
          </a:xfrm>
        </p:grpSpPr>
        <p:sp>
          <p:nvSpPr>
            <p:cNvPr id="13" name="Freeform 13"/>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0B6F52"/>
            </a:solidFill>
            <a:ln cap="sq">
              <a:noFill/>
              <a:prstDash val="solid"/>
              <a:miter/>
            </a:ln>
          </p:spPr>
          <p:txBody>
            <a:bodyPr/>
            <a:lstStyle/>
            <a:p>
              <a:endParaRPr/>
            </a:p>
          </p:txBody>
        </p:sp>
        <p:sp>
          <p:nvSpPr>
            <p:cNvPr id="14" name="TextBox 14"/>
            <p:cNvSpPr txBox="1"/>
            <p:nvPr/>
          </p:nvSpPr>
          <p:spPr>
            <a:xfrm>
              <a:off x="0" y="-76200"/>
              <a:ext cx="124738" cy="2943705"/>
            </a:xfrm>
            <a:prstGeom prst="rect">
              <a:avLst/>
            </a:prstGeom>
          </p:spPr>
          <p:txBody>
            <a:bodyPr lIns="50800" tIns="50800" rIns="50800" bIns="50800" rtlCol="0" anchor="ctr"/>
            <a:lstStyle/>
            <a:p>
              <a:pPr marL="0" lvl="0" indent="0" algn="ctr">
                <a:lnSpc>
                  <a:spcPts val="3500"/>
                </a:lnSpc>
                <a:spcBef>
                  <a:spcPct val="0"/>
                </a:spcBef>
              </a:pP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4116116"/>
            <a:ext cx="4147415" cy="4646884"/>
            <a:chOff x="0" y="0"/>
            <a:chExt cx="812800" cy="910685"/>
          </a:xfrm>
        </p:grpSpPr>
        <p:sp>
          <p:nvSpPr>
            <p:cNvPr id="3" name="Freeform 3"/>
            <p:cNvSpPr/>
            <p:nvPr/>
          </p:nvSpPr>
          <p:spPr>
            <a:xfrm>
              <a:off x="0" y="0"/>
              <a:ext cx="812800" cy="910685"/>
            </a:xfrm>
            <a:custGeom>
              <a:avLst/>
              <a:gdLst/>
              <a:ahLst/>
              <a:cxnLst/>
              <a:rect l="l" t="t" r="r" b="b"/>
              <a:pathLst>
                <a:path w="812800" h="910685">
                  <a:moveTo>
                    <a:pt x="37334" y="0"/>
                  </a:moveTo>
                  <a:lnTo>
                    <a:pt x="775466" y="0"/>
                  </a:lnTo>
                  <a:cubicBezTo>
                    <a:pt x="796085" y="0"/>
                    <a:pt x="812800" y="16715"/>
                    <a:pt x="812800" y="37334"/>
                  </a:cubicBezTo>
                  <a:lnTo>
                    <a:pt x="812800" y="873351"/>
                  </a:lnTo>
                  <a:cubicBezTo>
                    <a:pt x="812800" y="883253"/>
                    <a:pt x="808867" y="892749"/>
                    <a:pt x="801865" y="899750"/>
                  </a:cubicBezTo>
                  <a:cubicBezTo>
                    <a:pt x="794864" y="906751"/>
                    <a:pt x="785368" y="910685"/>
                    <a:pt x="775466" y="910685"/>
                  </a:cubicBezTo>
                  <a:lnTo>
                    <a:pt x="37334" y="910685"/>
                  </a:lnTo>
                  <a:cubicBezTo>
                    <a:pt x="16715" y="910685"/>
                    <a:pt x="0" y="893970"/>
                    <a:pt x="0" y="873351"/>
                  </a:cubicBezTo>
                  <a:lnTo>
                    <a:pt x="0" y="37334"/>
                  </a:lnTo>
                  <a:cubicBezTo>
                    <a:pt x="0" y="16715"/>
                    <a:pt x="16715" y="0"/>
                    <a:pt x="37334" y="0"/>
                  </a:cubicBezTo>
                  <a:close/>
                </a:path>
              </a:pathLst>
            </a:custGeom>
            <a:solidFill>
              <a:srgbClr val="A5E058"/>
            </a:solidFill>
          </p:spPr>
          <p:txBody>
            <a:bodyPr/>
            <a:lstStyle/>
            <a:p>
              <a:endParaRPr/>
            </a:p>
          </p:txBody>
        </p:sp>
        <p:sp>
          <p:nvSpPr>
            <p:cNvPr id="4" name="TextBox 4"/>
            <p:cNvSpPr txBox="1"/>
            <p:nvPr/>
          </p:nvSpPr>
          <p:spPr>
            <a:xfrm>
              <a:off x="0" y="-76200"/>
              <a:ext cx="812800" cy="986885"/>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12615206" y="4116116"/>
            <a:ext cx="4147415" cy="4646884"/>
            <a:chOff x="0" y="0"/>
            <a:chExt cx="812800" cy="910685"/>
          </a:xfrm>
        </p:grpSpPr>
        <p:sp>
          <p:nvSpPr>
            <p:cNvPr id="6" name="Freeform 6"/>
            <p:cNvSpPr/>
            <p:nvPr/>
          </p:nvSpPr>
          <p:spPr>
            <a:xfrm>
              <a:off x="0" y="0"/>
              <a:ext cx="812800" cy="910685"/>
            </a:xfrm>
            <a:custGeom>
              <a:avLst/>
              <a:gdLst/>
              <a:ahLst/>
              <a:cxnLst/>
              <a:rect l="l" t="t" r="r" b="b"/>
              <a:pathLst>
                <a:path w="812800" h="910685">
                  <a:moveTo>
                    <a:pt x="37334" y="0"/>
                  </a:moveTo>
                  <a:lnTo>
                    <a:pt x="775466" y="0"/>
                  </a:lnTo>
                  <a:cubicBezTo>
                    <a:pt x="796085" y="0"/>
                    <a:pt x="812800" y="16715"/>
                    <a:pt x="812800" y="37334"/>
                  </a:cubicBezTo>
                  <a:lnTo>
                    <a:pt x="812800" y="873351"/>
                  </a:lnTo>
                  <a:cubicBezTo>
                    <a:pt x="812800" y="883253"/>
                    <a:pt x="808867" y="892749"/>
                    <a:pt x="801865" y="899750"/>
                  </a:cubicBezTo>
                  <a:cubicBezTo>
                    <a:pt x="794864" y="906751"/>
                    <a:pt x="785368" y="910685"/>
                    <a:pt x="775466" y="910685"/>
                  </a:cubicBezTo>
                  <a:lnTo>
                    <a:pt x="37334" y="910685"/>
                  </a:lnTo>
                  <a:cubicBezTo>
                    <a:pt x="16715" y="910685"/>
                    <a:pt x="0" y="893970"/>
                    <a:pt x="0" y="873351"/>
                  </a:cubicBezTo>
                  <a:lnTo>
                    <a:pt x="0" y="37334"/>
                  </a:lnTo>
                  <a:cubicBezTo>
                    <a:pt x="0" y="16715"/>
                    <a:pt x="16715" y="0"/>
                    <a:pt x="37334" y="0"/>
                  </a:cubicBezTo>
                  <a:close/>
                </a:path>
              </a:pathLst>
            </a:custGeom>
            <a:solidFill>
              <a:srgbClr val="DBF3BC"/>
            </a:solidFill>
            <a:ln cap="sq">
              <a:noFill/>
              <a:prstDash val="solid"/>
              <a:miter/>
            </a:ln>
          </p:spPr>
          <p:txBody>
            <a:bodyPr/>
            <a:lstStyle/>
            <a:p>
              <a:endParaRPr/>
            </a:p>
          </p:txBody>
        </p:sp>
        <p:sp>
          <p:nvSpPr>
            <p:cNvPr id="7" name="TextBox 7"/>
            <p:cNvSpPr txBox="1"/>
            <p:nvPr/>
          </p:nvSpPr>
          <p:spPr>
            <a:xfrm>
              <a:off x="0" y="-76200"/>
              <a:ext cx="812800" cy="986885"/>
            </a:xfrm>
            <a:prstGeom prst="rect">
              <a:avLst/>
            </a:prstGeom>
          </p:spPr>
          <p:txBody>
            <a:bodyPr lIns="50800" tIns="50800" rIns="50800" bIns="50800" rtlCol="0" anchor="ctr"/>
            <a:lstStyle/>
            <a:p>
              <a:pPr marL="0" lvl="0" indent="0" algn="ctr">
                <a:lnSpc>
                  <a:spcPts val="3500"/>
                </a:lnSpc>
                <a:spcBef>
                  <a:spcPct val="0"/>
                </a:spcBef>
              </a:pPr>
              <a:endParaRPr/>
            </a:p>
          </p:txBody>
        </p:sp>
      </p:grpSp>
      <p:grpSp>
        <p:nvGrpSpPr>
          <p:cNvPr id="8" name="Group 8"/>
          <p:cNvGrpSpPr/>
          <p:nvPr/>
        </p:nvGrpSpPr>
        <p:grpSpPr>
          <a:xfrm>
            <a:off x="7126616" y="4116116"/>
            <a:ext cx="4147415" cy="4646884"/>
            <a:chOff x="0" y="0"/>
            <a:chExt cx="812800" cy="910685"/>
          </a:xfrm>
        </p:grpSpPr>
        <p:sp>
          <p:nvSpPr>
            <p:cNvPr id="9" name="Freeform 9"/>
            <p:cNvSpPr/>
            <p:nvPr/>
          </p:nvSpPr>
          <p:spPr>
            <a:xfrm>
              <a:off x="0" y="0"/>
              <a:ext cx="812800" cy="910685"/>
            </a:xfrm>
            <a:custGeom>
              <a:avLst/>
              <a:gdLst/>
              <a:ahLst/>
              <a:cxnLst/>
              <a:rect l="l" t="t" r="r" b="b"/>
              <a:pathLst>
                <a:path w="812800" h="910685">
                  <a:moveTo>
                    <a:pt x="37334" y="0"/>
                  </a:moveTo>
                  <a:lnTo>
                    <a:pt x="775466" y="0"/>
                  </a:lnTo>
                  <a:cubicBezTo>
                    <a:pt x="796085" y="0"/>
                    <a:pt x="812800" y="16715"/>
                    <a:pt x="812800" y="37334"/>
                  </a:cubicBezTo>
                  <a:lnTo>
                    <a:pt x="812800" y="873351"/>
                  </a:lnTo>
                  <a:cubicBezTo>
                    <a:pt x="812800" y="883253"/>
                    <a:pt x="808867" y="892749"/>
                    <a:pt x="801865" y="899750"/>
                  </a:cubicBezTo>
                  <a:cubicBezTo>
                    <a:pt x="794864" y="906751"/>
                    <a:pt x="785368" y="910685"/>
                    <a:pt x="775466" y="910685"/>
                  </a:cubicBezTo>
                  <a:lnTo>
                    <a:pt x="37334" y="910685"/>
                  </a:lnTo>
                  <a:cubicBezTo>
                    <a:pt x="16715" y="910685"/>
                    <a:pt x="0" y="893970"/>
                    <a:pt x="0" y="873351"/>
                  </a:cubicBezTo>
                  <a:lnTo>
                    <a:pt x="0" y="37334"/>
                  </a:lnTo>
                  <a:cubicBezTo>
                    <a:pt x="0" y="16715"/>
                    <a:pt x="16715" y="0"/>
                    <a:pt x="37334" y="0"/>
                  </a:cubicBezTo>
                  <a:close/>
                </a:path>
              </a:pathLst>
            </a:custGeom>
            <a:solidFill>
              <a:srgbClr val="B8EE73"/>
            </a:solidFill>
            <a:ln cap="sq">
              <a:noFill/>
              <a:prstDash val="solid"/>
              <a:miter/>
            </a:ln>
          </p:spPr>
          <p:txBody>
            <a:bodyPr/>
            <a:lstStyle/>
            <a:p>
              <a:endParaRPr/>
            </a:p>
          </p:txBody>
        </p:sp>
        <p:sp>
          <p:nvSpPr>
            <p:cNvPr id="10" name="TextBox 10"/>
            <p:cNvSpPr txBox="1"/>
            <p:nvPr/>
          </p:nvSpPr>
          <p:spPr>
            <a:xfrm>
              <a:off x="0" y="-76200"/>
              <a:ext cx="812800" cy="986885"/>
            </a:xfrm>
            <a:prstGeom prst="rect">
              <a:avLst/>
            </a:prstGeom>
          </p:spPr>
          <p:txBody>
            <a:bodyPr lIns="50800" tIns="50800" rIns="50800" bIns="50800" rtlCol="0" anchor="ctr"/>
            <a:lstStyle/>
            <a:p>
              <a:pPr marL="0" lvl="0" indent="0" algn="ctr">
                <a:lnSpc>
                  <a:spcPts val="3500"/>
                </a:lnSpc>
                <a:spcBef>
                  <a:spcPct val="0"/>
                </a:spcBef>
              </a:pPr>
              <a:endParaRPr/>
            </a:p>
          </p:txBody>
        </p:sp>
      </p:grpSp>
      <p:sp>
        <p:nvSpPr>
          <p:cNvPr id="13" name="TextBox 13"/>
          <p:cNvSpPr txBox="1"/>
          <p:nvPr/>
        </p:nvSpPr>
        <p:spPr>
          <a:xfrm>
            <a:off x="11366500" y="684722"/>
            <a:ext cx="5397500" cy="408271"/>
          </a:xfrm>
          <a:prstGeom prst="rect">
            <a:avLst/>
          </a:prstGeom>
        </p:spPr>
        <p:txBody>
          <a:bodyPr lIns="0" tIns="0" rIns="0" bIns="0" rtlCol="0" anchor="t">
            <a:spAutoFit/>
          </a:bodyPr>
          <a:lstStyle/>
          <a:p>
            <a:pPr marL="0" lvl="0" indent="0" algn="r">
              <a:lnSpc>
                <a:spcPts val="3220"/>
              </a:lnSpc>
              <a:spcBef>
                <a:spcPct val="0"/>
              </a:spcBef>
            </a:pPr>
            <a:r>
              <a:rPr sz="2300" b="1">
                <a:solidFill>
                  <a:srgbClr val="414141"/>
                </a:solidFill>
                <a:latin typeface="源柔ゴシック Bold"/>
              </a:rPr>
              <a:t>05 実装の工夫</a:t>
            </a:r>
          </a:p>
        </p:txBody>
      </p:sp>
      <p:sp>
        <p:nvSpPr>
          <p:cNvPr id="14" name="TextBox 14"/>
          <p:cNvSpPr txBox="1"/>
          <p:nvPr/>
        </p:nvSpPr>
        <p:spPr>
          <a:xfrm>
            <a:off x="1524000" y="1438275"/>
            <a:ext cx="10795000" cy="615950"/>
          </a:xfrm>
          <a:prstGeom prst="rect">
            <a:avLst/>
          </a:prstGeom>
        </p:spPr>
        <p:txBody>
          <a:bodyPr lIns="0" tIns="0" rIns="0" bIns="0" rtlCol="0" anchor="t">
            <a:spAutoFit/>
          </a:bodyPr>
          <a:lstStyle/>
          <a:p>
            <a:pPr marL="0" lvl="0" indent="0" algn="l">
              <a:lnSpc>
                <a:spcPts val="4899"/>
              </a:lnSpc>
              <a:spcBef>
                <a:spcPct val="0"/>
              </a:spcBef>
            </a:pPr>
            <a:r>
              <a:rPr sz="3499" b="1">
                <a:solidFill>
                  <a:srgbClr val="0B6F52"/>
                </a:solidFill>
                <a:latin typeface="源柔ゴシック Bold"/>
              </a:rPr>
              <a:t>自動処理される3つの機能</a:t>
            </a:r>
          </a:p>
        </p:txBody>
      </p:sp>
      <p:sp>
        <p:nvSpPr>
          <p:cNvPr id="15" name="TextBox 15"/>
          <p:cNvSpPr txBox="1"/>
          <p:nvPr/>
        </p:nvSpPr>
        <p:spPr>
          <a:xfrm>
            <a:off x="12613827" y="6337047"/>
            <a:ext cx="4150173" cy="599861"/>
          </a:xfrm>
          <a:prstGeom prst="rect">
            <a:avLst/>
          </a:prstGeom>
        </p:spPr>
        <p:txBody>
          <a:bodyPr lIns="0" tIns="0" rIns="0" bIns="0" rtlCol="0" anchor="t">
            <a:spAutoFit/>
          </a:bodyPr>
          <a:lstStyle/>
          <a:p>
            <a:pPr algn="ctr">
              <a:lnSpc>
                <a:spcPts val="4735"/>
              </a:lnSpc>
              <a:spcBef>
                <a:spcPct val="0"/>
              </a:spcBef>
            </a:pPr>
            <a:r>
              <a:rPr sz="3382" b="1">
                <a:solidFill>
                  <a:srgbClr val="0E0E0E"/>
                </a:solidFill>
                <a:latin typeface="源柔ゴシック Bold"/>
              </a:rPr>
              <a:t>画像説明の出力</a:t>
            </a:r>
          </a:p>
        </p:txBody>
      </p:sp>
      <p:sp>
        <p:nvSpPr>
          <p:cNvPr id="16" name="TextBox 16"/>
          <p:cNvSpPr txBox="1"/>
          <p:nvPr/>
        </p:nvSpPr>
        <p:spPr>
          <a:xfrm>
            <a:off x="7126616" y="6337047"/>
            <a:ext cx="4147415" cy="599861"/>
          </a:xfrm>
          <a:prstGeom prst="rect">
            <a:avLst/>
          </a:prstGeom>
        </p:spPr>
        <p:txBody>
          <a:bodyPr lIns="0" tIns="0" rIns="0" bIns="0" rtlCol="0" anchor="t">
            <a:spAutoFit/>
          </a:bodyPr>
          <a:lstStyle/>
          <a:p>
            <a:pPr algn="ctr">
              <a:lnSpc>
                <a:spcPts val="4735"/>
              </a:lnSpc>
              <a:spcBef>
                <a:spcPct val="0"/>
              </a:spcBef>
            </a:pPr>
            <a:r>
              <a:rPr sz="3382" b="1">
                <a:solidFill>
                  <a:srgbClr val="0E0E0E"/>
                </a:solidFill>
                <a:latin typeface="源柔ゴシック Bold"/>
              </a:rPr>
              <a:t>グラフ自動生成</a:t>
            </a:r>
          </a:p>
        </p:txBody>
      </p:sp>
      <p:sp>
        <p:nvSpPr>
          <p:cNvPr id="17" name="TextBox 17"/>
          <p:cNvSpPr txBox="1"/>
          <p:nvPr/>
        </p:nvSpPr>
        <p:spPr>
          <a:xfrm>
            <a:off x="1524000" y="3456244"/>
            <a:ext cx="4147415" cy="1281276"/>
          </a:xfrm>
          <a:prstGeom prst="rect">
            <a:avLst/>
          </a:prstGeom>
        </p:spPr>
        <p:txBody>
          <a:bodyPr lIns="0" tIns="0" rIns="0" bIns="0" rtlCol="0" anchor="t">
            <a:spAutoFit/>
          </a:bodyPr>
          <a:lstStyle/>
          <a:p>
            <a:pPr algn="ctr">
              <a:lnSpc>
                <a:spcPts val="10055"/>
              </a:lnSpc>
              <a:spcBef>
                <a:spcPct val="0"/>
              </a:spcBef>
            </a:pPr>
            <a:r>
              <a:rPr lang="en-US" sz="7182" b="1">
                <a:solidFill>
                  <a:srgbClr val="0E0E0E"/>
                </a:solidFill>
                <a:latin typeface="源柔ゴシック Heavy"/>
                <a:ea typeface="源柔ゴシック Heavy"/>
                <a:cs typeface="源柔ゴシック Heavy"/>
                <a:sym typeface="源柔ゴシック Heavy"/>
              </a:rPr>
              <a:t>01</a:t>
            </a:r>
          </a:p>
        </p:txBody>
      </p:sp>
      <p:sp>
        <p:nvSpPr>
          <p:cNvPr id="18" name="TextBox 18"/>
          <p:cNvSpPr txBox="1"/>
          <p:nvPr/>
        </p:nvSpPr>
        <p:spPr>
          <a:xfrm>
            <a:off x="7126616" y="3456244"/>
            <a:ext cx="4147415" cy="1281276"/>
          </a:xfrm>
          <a:prstGeom prst="rect">
            <a:avLst/>
          </a:prstGeom>
        </p:spPr>
        <p:txBody>
          <a:bodyPr lIns="0" tIns="0" rIns="0" bIns="0" rtlCol="0" anchor="t">
            <a:spAutoFit/>
          </a:bodyPr>
          <a:lstStyle/>
          <a:p>
            <a:pPr marL="0" lvl="0" indent="0" algn="ctr">
              <a:lnSpc>
                <a:spcPts val="10055"/>
              </a:lnSpc>
              <a:spcBef>
                <a:spcPct val="0"/>
              </a:spcBef>
            </a:pPr>
            <a:r>
              <a:rPr lang="en-US" sz="7182" b="1" u="none" strike="noStrike">
                <a:solidFill>
                  <a:srgbClr val="0E0E0E"/>
                </a:solidFill>
                <a:latin typeface="源柔ゴシック Heavy"/>
                <a:ea typeface="源柔ゴシック Heavy"/>
                <a:cs typeface="源柔ゴシック Heavy"/>
                <a:sym typeface="源柔ゴシック Heavy"/>
              </a:rPr>
              <a:t>02</a:t>
            </a:r>
          </a:p>
        </p:txBody>
      </p:sp>
      <p:sp>
        <p:nvSpPr>
          <p:cNvPr id="19" name="TextBox 19"/>
          <p:cNvSpPr txBox="1"/>
          <p:nvPr/>
        </p:nvSpPr>
        <p:spPr>
          <a:xfrm>
            <a:off x="12615206" y="3456244"/>
            <a:ext cx="4147415" cy="1281276"/>
          </a:xfrm>
          <a:prstGeom prst="rect">
            <a:avLst/>
          </a:prstGeom>
        </p:spPr>
        <p:txBody>
          <a:bodyPr lIns="0" tIns="0" rIns="0" bIns="0" rtlCol="0" anchor="t">
            <a:spAutoFit/>
          </a:bodyPr>
          <a:lstStyle/>
          <a:p>
            <a:pPr marL="0" lvl="0" indent="0" algn="ctr">
              <a:lnSpc>
                <a:spcPts val="10055"/>
              </a:lnSpc>
              <a:spcBef>
                <a:spcPct val="0"/>
              </a:spcBef>
            </a:pPr>
            <a:r>
              <a:rPr lang="en-US" sz="7182" b="1" u="none" strike="noStrike">
                <a:solidFill>
                  <a:srgbClr val="0E0E0E"/>
                </a:solidFill>
                <a:latin typeface="源柔ゴシック Heavy"/>
                <a:ea typeface="源柔ゴシック Heavy"/>
                <a:cs typeface="源柔ゴシック Heavy"/>
                <a:sym typeface="源柔ゴシック Heavy"/>
              </a:rPr>
              <a:t>03</a:t>
            </a:r>
          </a:p>
        </p:txBody>
      </p:sp>
      <p:sp>
        <p:nvSpPr>
          <p:cNvPr id="21" name="TextBox 21"/>
          <p:cNvSpPr txBox="1"/>
          <p:nvPr/>
        </p:nvSpPr>
        <p:spPr>
          <a:xfrm>
            <a:off x="1524000" y="6337047"/>
            <a:ext cx="4147415" cy="599861"/>
          </a:xfrm>
          <a:prstGeom prst="rect">
            <a:avLst/>
          </a:prstGeom>
        </p:spPr>
        <p:txBody>
          <a:bodyPr lIns="0" tIns="0" rIns="0" bIns="0" rtlCol="0" anchor="t">
            <a:spAutoFit/>
          </a:bodyPr>
          <a:lstStyle/>
          <a:p>
            <a:pPr algn="ctr">
              <a:lnSpc>
                <a:spcPts val="4735"/>
              </a:lnSpc>
              <a:spcBef>
                <a:spcPct val="0"/>
              </a:spcBef>
            </a:pPr>
            <a:r>
              <a:rPr sz="3382" b="1">
                <a:solidFill>
                  <a:srgbClr val="0E0E0E"/>
                </a:solidFill>
                <a:latin typeface="源柔ゴシック Bold"/>
              </a:rPr>
              <a:t>文字あふれ検知</a:t>
            </a:r>
          </a:p>
        </p:txBody>
      </p:sp>
      <p:sp>
        <p:nvSpPr>
          <p:cNvPr id="22" name="TextBox 22"/>
          <p:cNvSpPr txBox="1"/>
          <p:nvPr/>
        </p:nvSpPr>
        <p:spPr>
          <a:xfrm>
            <a:off x="1524000" y="7031889"/>
            <a:ext cx="4147415" cy="445250"/>
          </a:xfrm>
          <a:prstGeom prst="rect">
            <a:avLst/>
          </a:prstGeom>
        </p:spPr>
        <p:txBody>
          <a:bodyPr lIns="0" tIns="0" rIns="0" bIns="0" rtlCol="0" anchor="t">
            <a:spAutoFit/>
          </a:bodyPr>
          <a:lstStyle/>
          <a:p>
            <a:pPr algn="ctr">
              <a:lnSpc>
                <a:spcPts val="3551"/>
              </a:lnSpc>
              <a:spcBef>
                <a:spcPct val="0"/>
              </a:spcBef>
            </a:pPr>
            <a:r>
              <a:rPr sz="2036" b="1">
                <a:solidFill>
                  <a:srgbClr val="0E0E0E"/>
                </a:solidFill>
                <a:latin typeface="源柔ゴシック Bold"/>
              </a:rPr>
              <a:t>テキストがテンプレの枠を超える場合、フォントサイズを自動で縮小して収める処理が組み込まれている。</a:t>
            </a:r>
          </a:p>
        </p:txBody>
      </p:sp>
      <p:sp>
        <p:nvSpPr>
          <p:cNvPr id="23" name="TextBox 23"/>
          <p:cNvSpPr txBox="1"/>
          <p:nvPr/>
        </p:nvSpPr>
        <p:spPr>
          <a:xfrm>
            <a:off x="12613827" y="7031889"/>
            <a:ext cx="4150173" cy="445250"/>
          </a:xfrm>
          <a:prstGeom prst="rect">
            <a:avLst/>
          </a:prstGeom>
        </p:spPr>
        <p:txBody>
          <a:bodyPr lIns="0" tIns="0" rIns="0" bIns="0" rtlCol="0" anchor="t">
            <a:spAutoFit/>
          </a:bodyPr>
          <a:lstStyle/>
          <a:p>
            <a:pPr marL="0" lvl="0" indent="0" algn="ctr">
              <a:lnSpc>
                <a:spcPts val="3551"/>
              </a:lnSpc>
              <a:spcBef>
                <a:spcPct val="0"/>
              </a:spcBef>
            </a:pPr>
            <a:r>
              <a:rPr sz="2036" b="1">
                <a:solidFill>
                  <a:srgbClr val="0E0E0E"/>
                </a:solidFill>
                <a:latin typeface="源柔ゴシック Bold"/>
              </a:rPr>
              <a:t>画像プレースホルダーには「どんな画像を入れるべきか」の説明文を出力。素材選定の手がかりになる。</a:t>
            </a:r>
          </a:p>
        </p:txBody>
      </p:sp>
      <p:sp>
        <p:nvSpPr>
          <p:cNvPr id="24" name="TextBox 24"/>
          <p:cNvSpPr txBox="1"/>
          <p:nvPr/>
        </p:nvSpPr>
        <p:spPr>
          <a:xfrm>
            <a:off x="7126616" y="7031889"/>
            <a:ext cx="4147415" cy="445250"/>
          </a:xfrm>
          <a:prstGeom prst="rect">
            <a:avLst/>
          </a:prstGeom>
        </p:spPr>
        <p:txBody>
          <a:bodyPr lIns="0" tIns="0" rIns="0" bIns="0" rtlCol="0" anchor="t">
            <a:spAutoFit/>
          </a:bodyPr>
          <a:lstStyle/>
          <a:p>
            <a:pPr marL="0" lvl="0" indent="0" algn="ctr">
              <a:lnSpc>
                <a:spcPts val="3551"/>
              </a:lnSpc>
              <a:spcBef>
                <a:spcPct val="0"/>
              </a:spcBef>
            </a:pPr>
            <a:r>
              <a:rPr sz="1936" b="1">
                <a:solidFill>
                  <a:srgbClr val="0E0E0E"/>
                </a:solidFill>
                <a:latin typeface="源柔ゴシック Bold"/>
              </a:rPr>
              <a:t>棒グラフ、折れ線グラフ、円グラフの3種をテンプレに用意。JSONのデータで正しいグラフを自動表示。</a:t>
            </a:r>
          </a:p>
        </p:txBody>
      </p:sp>
      <p:grpSp>
        <p:nvGrpSpPr>
          <p:cNvPr id="25" name="Group 25"/>
          <p:cNvGrpSpPr/>
          <p:nvPr/>
        </p:nvGrpSpPr>
        <p:grpSpPr>
          <a:xfrm>
            <a:off x="1524000" y="2381009"/>
            <a:ext cx="15240000" cy="941886"/>
            <a:chOff x="0" y="0"/>
            <a:chExt cx="4013827" cy="248069"/>
          </a:xfrm>
        </p:grpSpPr>
        <p:sp>
          <p:nvSpPr>
            <p:cNvPr id="26" name="Freeform 26"/>
            <p:cNvSpPr/>
            <p:nvPr/>
          </p:nvSpPr>
          <p:spPr>
            <a:xfrm>
              <a:off x="0" y="0"/>
              <a:ext cx="4013827" cy="248069"/>
            </a:xfrm>
            <a:custGeom>
              <a:avLst/>
              <a:gdLst/>
              <a:ahLst/>
              <a:cxnLst/>
              <a:rect l="l" t="t" r="r" b="b"/>
              <a:pathLst>
                <a:path w="4013827" h="248069">
                  <a:moveTo>
                    <a:pt x="50800" y="0"/>
                  </a:moveTo>
                  <a:lnTo>
                    <a:pt x="3963027" y="0"/>
                  </a:lnTo>
                  <a:cubicBezTo>
                    <a:pt x="3991083" y="0"/>
                    <a:pt x="4013827" y="22744"/>
                    <a:pt x="4013827" y="50800"/>
                  </a:cubicBezTo>
                  <a:lnTo>
                    <a:pt x="4013827" y="197269"/>
                  </a:lnTo>
                  <a:cubicBezTo>
                    <a:pt x="4013827" y="210742"/>
                    <a:pt x="4008475" y="223663"/>
                    <a:pt x="3998948" y="233190"/>
                  </a:cubicBezTo>
                  <a:cubicBezTo>
                    <a:pt x="3989421" y="242717"/>
                    <a:pt x="3976500" y="248069"/>
                    <a:pt x="3963027" y="248069"/>
                  </a:cubicBezTo>
                  <a:lnTo>
                    <a:pt x="50800" y="248069"/>
                  </a:lnTo>
                  <a:cubicBezTo>
                    <a:pt x="22744" y="248069"/>
                    <a:pt x="0" y="225325"/>
                    <a:pt x="0" y="197269"/>
                  </a:cubicBezTo>
                  <a:lnTo>
                    <a:pt x="0" y="50800"/>
                  </a:lnTo>
                  <a:cubicBezTo>
                    <a:pt x="0" y="22744"/>
                    <a:pt x="22744" y="0"/>
                    <a:pt x="50800" y="0"/>
                  </a:cubicBezTo>
                  <a:close/>
                </a:path>
              </a:pathLst>
            </a:custGeom>
            <a:solidFill>
              <a:srgbClr val="FDF399"/>
            </a:solidFill>
            <a:ln cap="rnd">
              <a:noFill/>
              <a:prstDash val="solid"/>
              <a:round/>
            </a:ln>
          </p:spPr>
          <p:txBody>
            <a:bodyPr/>
            <a:lstStyle/>
            <a:p>
              <a:endParaRPr/>
            </a:p>
          </p:txBody>
        </p:sp>
        <p:sp>
          <p:nvSpPr>
            <p:cNvPr id="27" name="TextBox 27"/>
            <p:cNvSpPr txBox="1"/>
            <p:nvPr/>
          </p:nvSpPr>
          <p:spPr>
            <a:xfrm>
              <a:off x="0" y="-76200"/>
              <a:ext cx="4013827" cy="324269"/>
            </a:xfrm>
            <a:prstGeom prst="rect">
              <a:avLst/>
            </a:prstGeom>
          </p:spPr>
          <p:txBody>
            <a:bodyPr lIns="50800" tIns="50800" rIns="50800" bIns="50800" rtlCol="0" anchor="ctr"/>
            <a:lstStyle/>
            <a:p>
              <a:pPr marL="0" lvl="0" indent="0" algn="ctr">
                <a:lnSpc>
                  <a:spcPts val="3500"/>
                </a:lnSpc>
                <a:spcBef>
                  <a:spcPct val="0"/>
                </a:spcBef>
              </a:pPr>
              <a:endParaRPr/>
            </a:p>
          </p:txBody>
        </p:sp>
      </p:grpSp>
      <p:sp>
        <p:nvSpPr>
          <p:cNvPr id="28" name="TextBox 28"/>
          <p:cNvSpPr txBox="1"/>
          <p:nvPr/>
        </p:nvSpPr>
        <p:spPr>
          <a:xfrm>
            <a:off x="1524000" y="2473826"/>
            <a:ext cx="15240000" cy="651477"/>
          </a:xfrm>
          <a:prstGeom prst="rect">
            <a:avLst/>
          </a:prstGeom>
        </p:spPr>
        <p:txBody>
          <a:bodyPr lIns="0" tIns="0" rIns="0" bIns="0" rtlCol="0" anchor="t">
            <a:spAutoFit/>
          </a:bodyPr>
          <a:lstStyle/>
          <a:p>
            <a:pPr algn="ctr">
              <a:lnSpc>
                <a:spcPts val="5040"/>
              </a:lnSpc>
            </a:pPr>
            <a:r>
              <a:rPr sz="3600" b="1">
                <a:solidFill>
                  <a:srgbClr val="0E0E0E"/>
                </a:solidFill>
                <a:latin typeface="源柔ゴシック Bold"/>
              </a:rPr>
              <a:t>手作業を減らす仕組み</a:t>
            </a:r>
          </a:p>
        </p:txBody>
      </p:sp>
      <p:sp>
        <p:nvSpPr>
          <p:cNvPr id="29" name="Freeform 29"/>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30" name="Freeform 30"/>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31" name="Group 31"/>
          <p:cNvGrpSpPr/>
          <p:nvPr/>
        </p:nvGrpSpPr>
        <p:grpSpPr>
          <a:xfrm>
            <a:off x="-277072" y="-277111"/>
            <a:ext cx="473615" cy="10887559"/>
            <a:chOff x="0" y="0"/>
            <a:chExt cx="124738" cy="2867505"/>
          </a:xfrm>
        </p:grpSpPr>
        <p:sp>
          <p:nvSpPr>
            <p:cNvPr id="32" name="Freeform 32"/>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33" name="TextBox 33"/>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34" name="Rectangle 33">
            <a:extLst>
              <a:ext uri="{FF2B5EF4-FFF2-40B4-BE49-F238E27FC236}">
                <a16:creationId xmlns:a16="http://schemas.microsoft.com/office/drawing/2014/main" id="{17AE31D8-6214-6FCE-AACA-FBE62952C9FF}"/>
              </a:ext>
            </a:extLst>
          </p:cNvPr>
          <p:cNvSpPr/>
          <p:nvPr/>
        </p:nvSpPr>
        <p:spPr>
          <a:xfrm>
            <a:off x="3088984" y="5166668"/>
            <a:ext cx="1017445" cy="903819"/>
          </a:xfrm>
          <a:prstGeom prst="rect">
            <a:avLst/>
          </a:prstGeom>
          <a:solidFill>
            <a:srgbClr val="E0E0E0"/>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1000">
                <a:solidFill>
                  <a:srgbClr val="999999"/>
                </a:solidFill>
              </a:rPr>
              <a:t>縮小矢印のアイコン。フォントサイズ自動調整を象徴</a:t>
            </a:r>
          </a:p>
        </p:txBody>
      </p:sp>
      <p:sp>
        <p:nvSpPr>
          <p:cNvPr id="35" name="Rectangle 33">
            <a:extLst>
              <a:ext uri="{FF2B5EF4-FFF2-40B4-BE49-F238E27FC236}">
                <a16:creationId xmlns:a16="http://schemas.microsoft.com/office/drawing/2014/main" id="{C65A997C-DAB6-6DC5-A5B7-C34D98F96779}"/>
              </a:ext>
            </a:extLst>
          </p:cNvPr>
          <p:cNvSpPr/>
          <p:nvPr/>
        </p:nvSpPr>
        <p:spPr>
          <a:xfrm>
            <a:off x="8632534" y="5166668"/>
            <a:ext cx="1017445" cy="903819"/>
          </a:xfrm>
          <a:prstGeom prst="rect">
            <a:avLst/>
          </a:prstGeom>
          <a:solidFill>
            <a:srgbClr val="E0E0E0"/>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1000">
                <a:solidFill>
                  <a:srgbClr val="999999"/>
                </a:solidFill>
              </a:rPr>
              <a:t>棒グラフのアイコン。グラフ自動生成を象徴</a:t>
            </a:r>
          </a:p>
        </p:txBody>
      </p:sp>
      <p:sp>
        <p:nvSpPr>
          <p:cNvPr id="36" name="Rectangle 33">
            <a:extLst>
              <a:ext uri="{FF2B5EF4-FFF2-40B4-BE49-F238E27FC236}">
                <a16:creationId xmlns:a16="http://schemas.microsoft.com/office/drawing/2014/main" id="{F1088529-F980-A21C-1F0E-92D4BD8B1E15}"/>
              </a:ext>
            </a:extLst>
          </p:cNvPr>
          <p:cNvSpPr/>
          <p:nvPr/>
        </p:nvSpPr>
        <p:spPr>
          <a:xfrm>
            <a:off x="14176084" y="5166668"/>
            <a:ext cx="1017445" cy="903819"/>
          </a:xfrm>
          <a:prstGeom prst="rect">
            <a:avLst/>
          </a:prstGeom>
          <a:solidFill>
            <a:srgbClr val="E0E0E0"/>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1000">
                <a:solidFill>
                  <a:srgbClr val="999999"/>
                </a:solidFill>
              </a:rPr>
              <a:t>写真フレームのアイコン。画像プレースホルダーを象徴</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3" name="Freeform 3"/>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8" name="Group 8"/>
          <p:cNvGrpSpPr/>
          <p:nvPr/>
        </p:nvGrpSpPr>
        <p:grpSpPr>
          <a:xfrm>
            <a:off x="-277072" y="-277111"/>
            <a:ext cx="473615" cy="10887559"/>
            <a:chOff x="0" y="0"/>
            <a:chExt cx="124738" cy="2867505"/>
          </a:xfrm>
        </p:grpSpPr>
        <p:sp>
          <p:nvSpPr>
            <p:cNvPr id="9" name="Freeform 9"/>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10" name="TextBox 10"/>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11" name="TextBox 10"/>
          <p:cNvSpPr txBox="1"/>
          <p:nvPr/>
        </p:nvSpPr>
        <p:spPr>
          <a:xfrm>
            <a:off x="914400" y="1234440"/>
            <a:ext cx="16459200" cy="925830"/>
          </a:xfrm>
          <a:prstGeom prst="rect">
            <a:avLst/>
          </a:prstGeom>
          <a:noFill/>
        </p:spPr>
        <p:txBody>
          <a:bodyPr wrap="square">
            <a:spAutoFit/>
          </a:bodyPr>
          <a:lstStyle/>
          <a:p>
            <a:pPr algn="l"/>
            <a:r>
              <a:rPr sz="3500" b="1">
                <a:solidFill>
                  <a:srgbClr val="1B5E20"/>
                </a:solidFill>
                <a:latin typeface="源柔ゴシック Bold"/>
              </a:rPr>
              <a:t>05 画像素材はAIで補完できる</a:t>
            </a:r>
          </a:p>
        </p:txBody>
      </p:sp>
      <p:sp>
        <p:nvSpPr>
          <p:cNvPr id="12" name="TextBox 11"/>
          <p:cNvSpPr txBox="1"/>
          <p:nvPr/>
        </p:nvSpPr>
        <p:spPr>
          <a:xfrm>
            <a:off x="914400" y="3268279"/>
            <a:ext cx="8046720" cy="707886"/>
          </a:xfrm>
          <a:prstGeom prst="rect">
            <a:avLst/>
          </a:prstGeom>
          <a:noFill/>
        </p:spPr>
        <p:txBody>
          <a:bodyPr wrap="square">
            <a:spAutoFit/>
          </a:bodyPr>
          <a:lstStyle/>
          <a:p>
            <a:pPr algn="l"/>
            <a:r>
              <a:rPr sz="4000" b="1">
                <a:solidFill>
                  <a:srgbClr val="1B5E20"/>
                </a:solidFill>
                <a:latin typeface="源柔ゴシック Bold"/>
              </a:rPr>
              <a:t>素材リストをそのまま渡す</a:t>
            </a:r>
          </a:p>
        </p:txBody>
      </p:sp>
      <p:sp>
        <p:nvSpPr>
          <p:cNvPr id="13" name="TextBox 12"/>
          <p:cNvSpPr txBox="1"/>
          <p:nvPr/>
        </p:nvSpPr>
        <p:spPr>
          <a:xfrm>
            <a:off x="914400" y="5770361"/>
            <a:ext cx="8046720" cy="646331"/>
          </a:xfrm>
          <a:prstGeom prst="rect">
            <a:avLst/>
          </a:prstGeom>
          <a:noFill/>
        </p:spPr>
        <p:txBody>
          <a:bodyPr wrap="square">
            <a:spAutoFit/>
          </a:bodyPr>
          <a:lstStyle/>
          <a:p>
            <a:pPr algn="l"/>
            <a:r>
              <a:rPr sz="2520">
                <a:solidFill>
                  <a:srgbClr val="1B2820"/>
                </a:solidFill>
                <a:latin typeface="源柔ゴシック Bold"/>
              </a:rPr>
              <a:t>ツールはスライド全体のトーンとスライド別の必要画像をリストとして出力する。これをGenspark経由のnanoBananaに渡せば、必要な枚数の画像を一気に生成できる。</a:t>
            </a:r>
          </a:p>
        </p:txBody>
      </p:sp>
      <p:sp>
        <p:nvSpPr>
          <p:cNvPr id="15" name="Rectangle 14"/>
          <p:cNvSpPr/>
          <p:nvPr/>
        </p:nvSpPr>
        <p:spPr>
          <a:xfrm>
            <a:off x="914400" y="2198370"/>
            <a:ext cx="4023360" cy="50800"/>
          </a:xfrm>
          <a:prstGeom prst="rect">
            <a:avLst/>
          </a:prstGeom>
          <a:solidFill>
            <a:srgbClr val="FFD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5" name="図 4">
            <a:extLst>
              <a:ext uri="{FF2B5EF4-FFF2-40B4-BE49-F238E27FC236}">
                <a16:creationId xmlns:a16="http://schemas.microsoft.com/office/drawing/2014/main" id="{2C0D597E-3C3D-A883-3268-C66135F365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8799" y="2938377"/>
            <a:ext cx="8107511" cy="548172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21" name="Rounded Rectangle 20"/>
          <p:cNvSpPr/>
          <p:nvPr/>
        </p:nvSpPr>
        <p:spPr>
          <a:xfrm>
            <a:off x="9272016" y="2468880"/>
            <a:ext cx="8156448" cy="6275070"/>
          </a:xfrm>
          <a:prstGeom prst="roundRect">
            <a:avLst/>
          </a:prstGeom>
          <a:solidFill>
            <a:srgbClr val="E8F5E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Rounded Rectangle 16"/>
          <p:cNvSpPr/>
          <p:nvPr/>
        </p:nvSpPr>
        <p:spPr>
          <a:xfrm>
            <a:off x="859536" y="2468880"/>
            <a:ext cx="8156448" cy="6275070"/>
          </a:xfrm>
          <a:prstGeom prst="roundRect">
            <a:avLst/>
          </a:prstGeom>
          <a:solidFill>
            <a:srgbClr val="E8F5E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Freeform 3"/>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8" name="Group 8"/>
          <p:cNvGrpSpPr/>
          <p:nvPr/>
        </p:nvGrpSpPr>
        <p:grpSpPr>
          <a:xfrm>
            <a:off x="-277072" y="-277111"/>
            <a:ext cx="473615" cy="10887559"/>
            <a:chOff x="0" y="0"/>
            <a:chExt cx="124738" cy="2867505"/>
          </a:xfrm>
        </p:grpSpPr>
        <p:sp>
          <p:nvSpPr>
            <p:cNvPr id="9" name="Freeform 9"/>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10" name="TextBox 10"/>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11" name="TextBox 10"/>
          <p:cNvSpPr txBox="1"/>
          <p:nvPr/>
        </p:nvSpPr>
        <p:spPr>
          <a:xfrm>
            <a:off x="914400" y="1234440"/>
            <a:ext cx="16459200" cy="925830"/>
          </a:xfrm>
          <a:prstGeom prst="rect">
            <a:avLst/>
          </a:prstGeom>
          <a:noFill/>
        </p:spPr>
        <p:txBody>
          <a:bodyPr wrap="square">
            <a:spAutoFit/>
          </a:bodyPr>
          <a:lstStyle/>
          <a:p>
            <a:pPr algn="l"/>
            <a:r>
              <a:rPr sz="3500" b="1">
                <a:solidFill>
                  <a:srgbClr val="1B5E20"/>
                </a:solidFill>
                <a:latin typeface="源柔ゴシック Bold"/>
              </a:rPr>
              <a:t>05 インタラクティブモードと読み原稿モード</a:t>
            </a:r>
          </a:p>
        </p:txBody>
      </p:sp>
      <p:sp>
        <p:nvSpPr>
          <p:cNvPr id="12" name="TextBox 11"/>
          <p:cNvSpPr txBox="1"/>
          <p:nvPr/>
        </p:nvSpPr>
        <p:spPr>
          <a:xfrm>
            <a:off x="2026920" y="2861678"/>
            <a:ext cx="6934200" cy="646331"/>
          </a:xfrm>
          <a:prstGeom prst="rect">
            <a:avLst/>
          </a:prstGeom>
          <a:noFill/>
        </p:spPr>
        <p:txBody>
          <a:bodyPr wrap="square" anchor="ctr">
            <a:spAutoFit/>
          </a:bodyPr>
          <a:lstStyle/>
          <a:p>
            <a:r>
              <a:rPr sz="3600" b="1">
                <a:solidFill>
                  <a:srgbClr val="1B5E20"/>
                </a:solidFill>
                <a:latin typeface="源柔ゴシック Bold"/>
              </a:rPr>
              <a:t>インタラクティブモード</a:t>
            </a:r>
          </a:p>
        </p:txBody>
      </p:sp>
      <p:sp>
        <p:nvSpPr>
          <p:cNvPr id="13" name="TextBox 12"/>
          <p:cNvSpPr txBox="1"/>
          <p:nvPr/>
        </p:nvSpPr>
        <p:spPr>
          <a:xfrm>
            <a:off x="1284733" y="4160203"/>
            <a:ext cx="7219188" cy="523220"/>
          </a:xfrm>
          <a:prstGeom prst="rect">
            <a:avLst/>
          </a:prstGeom>
          <a:noFill/>
        </p:spPr>
        <p:txBody>
          <a:bodyPr wrap="square">
            <a:spAutoFit/>
          </a:bodyPr>
          <a:lstStyle/>
          <a:p>
            <a:pPr algn="l"/>
            <a:r>
              <a:rPr sz="2400">
                <a:solidFill>
                  <a:srgbClr val="1B2820"/>
                </a:solidFill>
                <a:latin typeface="源柔ゴシック Bold"/>
              </a:rPr>
              <a:t>分岐ありプレゼンに対応。チェックボックス1つでプロンプトが切り替わり、「Aに興味ある方はこちら」のような分岐設計を前提にした構成をAIが提案する。</a:t>
            </a:r>
          </a:p>
        </p:txBody>
      </p:sp>
      <p:sp>
        <p:nvSpPr>
          <p:cNvPr id="14" name="TextBox 13"/>
          <p:cNvSpPr txBox="1"/>
          <p:nvPr/>
        </p:nvSpPr>
        <p:spPr>
          <a:xfrm>
            <a:off x="10439400" y="2861678"/>
            <a:ext cx="6934200" cy="646331"/>
          </a:xfrm>
          <a:prstGeom prst="rect">
            <a:avLst/>
          </a:prstGeom>
          <a:noFill/>
        </p:spPr>
        <p:txBody>
          <a:bodyPr wrap="square" anchor="ctr">
            <a:spAutoFit/>
          </a:bodyPr>
          <a:lstStyle/>
          <a:p>
            <a:r>
              <a:rPr sz="3600" b="1">
                <a:solidFill>
                  <a:srgbClr val="1B5E20"/>
                </a:solidFill>
                <a:latin typeface="源柔ゴシック Bold"/>
              </a:rPr>
              <a:t>読み原稿モード</a:t>
            </a:r>
          </a:p>
        </p:txBody>
      </p:sp>
      <p:sp>
        <p:nvSpPr>
          <p:cNvPr id="15" name="TextBox 14"/>
          <p:cNvSpPr txBox="1"/>
          <p:nvPr/>
        </p:nvSpPr>
        <p:spPr>
          <a:xfrm>
            <a:off x="9697213" y="4160203"/>
            <a:ext cx="7219188" cy="523220"/>
          </a:xfrm>
          <a:prstGeom prst="rect">
            <a:avLst/>
          </a:prstGeom>
          <a:noFill/>
        </p:spPr>
        <p:txBody>
          <a:bodyPr wrap="square">
            <a:spAutoFit/>
          </a:bodyPr>
          <a:lstStyle/>
          <a:p>
            <a:pPr algn="l"/>
            <a:r>
              <a:rPr sz="2400">
                <a:solidFill>
                  <a:srgbClr val="1B2820"/>
                </a:solidFill>
                <a:latin typeface="源柔ゴシック Bold"/>
              </a:rPr>
              <a:t>オンにすると発表者ノートに読み原稿を自動出力。オフにすると要点のみになり出力文字数が減るため、長いプレゼンでもJSONが安定して出力されやすくなる。</a:t>
            </a:r>
          </a:p>
        </p:txBody>
      </p:sp>
      <p:sp>
        <p:nvSpPr>
          <p:cNvPr id="16" name="Rectangle 15"/>
          <p:cNvSpPr/>
          <p:nvPr/>
        </p:nvSpPr>
        <p:spPr>
          <a:xfrm>
            <a:off x="914400" y="2066583"/>
            <a:ext cx="4023360" cy="50800"/>
          </a:xfrm>
          <a:prstGeom prst="rect">
            <a:avLst/>
          </a:prstGeom>
          <a:solidFill>
            <a:srgbClr val="FFD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9" name="Oval 18"/>
          <p:cNvSpPr/>
          <p:nvPr/>
        </p:nvSpPr>
        <p:spPr>
          <a:xfrm>
            <a:off x="1188720" y="2819082"/>
            <a:ext cx="731520" cy="731520"/>
          </a:xfrm>
          <a:prstGeom prst="ellipse">
            <a:avLst/>
          </a:prstGeom>
          <a:solidFill>
            <a:srgbClr val="1B5E20"/>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2400" b="1">
                <a:solidFill>
                  <a:srgbClr val="FFD600"/>
                </a:solidFill>
              </a:rPr>
              <a:t>01</a:t>
            </a:r>
          </a:p>
        </p:txBody>
      </p:sp>
      <p:sp>
        <p:nvSpPr>
          <p:cNvPr id="20" name="Rectangle 19"/>
          <p:cNvSpPr/>
          <p:nvPr/>
        </p:nvSpPr>
        <p:spPr>
          <a:xfrm>
            <a:off x="1371600" y="3806190"/>
            <a:ext cx="7132320" cy="19050"/>
          </a:xfrm>
          <a:prstGeom prst="rect">
            <a:avLst/>
          </a:prstGeom>
          <a:solidFill>
            <a:srgbClr val="C8E6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3" name="Oval 22"/>
          <p:cNvSpPr/>
          <p:nvPr/>
        </p:nvSpPr>
        <p:spPr>
          <a:xfrm>
            <a:off x="9601200" y="2819082"/>
            <a:ext cx="731520" cy="731520"/>
          </a:xfrm>
          <a:prstGeom prst="ellipse">
            <a:avLst/>
          </a:prstGeom>
          <a:solidFill>
            <a:srgbClr val="1B5E20"/>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2400" b="1">
                <a:solidFill>
                  <a:srgbClr val="FFD600"/>
                </a:solidFill>
              </a:rPr>
              <a:t>02</a:t>
            </a:r>
          </a:p>
        </p:txBody>
      </p:sp>
      <p:sp>
        <p:nvSpPr>
          <p:cNvPr id="24" name="Rectangle 23"/>
          <p:cNvSpPr/>
          <p:nvPr/>
        </p:nvSpPr>
        <p:spPr>
          <a:xfrm>
            <a:off x="9784080" y="3806190"/>
            <a:ext cx="7132320" cy="19050"/>
          </a:xfrm>
          <a:prstGeom prst="rect">
            <a:avLst/>
          </a:prstGeom>
          <a:solidFill>
            <a:srgbClr val="C8E6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3" name="Freeform 3"/>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8" name="Group 8"/>
          <p:cNvGrpSpPr/>
          <p:nvPr/>
        </p:nvGrpSpPr>
        <p:grpSpPr>
          <a:xfrm>
            <a:off x="-277072" y="-277111"/>
            <a:ext cx="473615" cy="10887559"/>
            <a:chOff x="0" y="0"/>
            <a:chExt cx="124738" cy="2867505"/>
          </a:xfrm>
        </p:grpSpPr>
        <p:sp>
          <p:nvSpPr>
            <p:cNvPr id="9" name="Freeform 9"/>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10" name="TextBox 10"/>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11" name="TextBox 10"/>
          <p:cNvSpPr txBox="1"/>
          <p:nvPr/>
        </p:nvSpPr>
        <p:spPr>
          <a:xfrm>
            <a:off x="914400" y="1234440"/>
            <a:ext cx="16459200" cy="925830"/>
          </a:xfrm>
          <a:prstGeom prst="rect">
            <a:avLst/>
          </a:prstGeom>
          <a:noFill/>
        </p:spPr>
        <p:txBody>
          <a:bodyPr wrap="square">
            <a:spAutoFit/>
          </a:bodyPr>
          <a:lstStyle/>
          <a:p>
            <a:pPr algn="l"/>
            <a:r>
              <a:rPr sz="3500" b="1">
                <a:solidFill>
                  <a:srgbClr val="1B5E20"/>
                </a:solidFill>
                <a:latin typeface="源柔ゴシック Bold"/>
              </a:rPr>
              <a:t>05 テンプレ作成もAIで楽にできる</a:t>
            </a:r>
          </a:p>
        </p:txBody>
      </p:sp>
      <p:sp>
        <p:nvSpPr>
          <p:cNvPr id="15" name="Rectangle 14"/>
          <p:cNvSpPr/>
          <p:nvPr/>
        </p:nvSpPr>
        <p:spPr>
          <a:xfrm>
            <a:off x="914400" y="2198370"/>
            <a:ext cx="4023360" cy="50800"/>
          </a:xfrm>
          <a:prstGeom prst="rect">
            <a:avLst/>
          </a:prstGeom>
          <a:solidFill>
            <a:srgbClr val="FFD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11">
            <a:extLst>
              <a:ext uri="{FF2B5EF4-FFF2-40B4-BE49-F238E27FC236}">
                <a16:creationId xmlns:a16="http://schemas.microsoft.com/office/drawing/2014/main" id="{1B17929B-7F04-EC51-A5AC-0EB91C16C90A}"/>
              </a:ext>
            </a:extLst>
          </p:cNvPr>
          <p:cNvSpPr txBox="1"/>
          <p:nvPr/>
        </p:nvSpPr>
        <p:spPr>
          <a:xfrm>
            <a:off x="9678977" y="3268279"/>
            <a:ext cx="8046720" cy="707886"/>
          </a:xfrm>
          <a:prstGeom prst="rect">
            <a:avLst/>
          </a:prstGeom>
          <a:noFill/>
        </p:spPr>
        <p:txBody>
          <a:bodyPr wrap="square">
            <a:spAutoFit/>
          </a:bodyPr>
          <a:lstStyle/>
          <a:p>
            <a:pPr algn="l"/>
            <a:r>
              <a:rPr sz="4000" b="1">
                <a:solidFill>
                  <a:srgbClr val="1B5E20"/>
                </a:solidFill>
                <a:latin typeface="源柔ゴシック Bold"/>
              </a:rPr>
              <a:t>Claude Codeにお願いする</a:t>
            </a:r>
          </a:p>
        </p:txBody>
      </p:sp>
      <p:sp>
        <p:nvSpPr>
          <p:cNvPr id="5" name="TextBox 12">
            <a:extLst>
              <a:ext uri="{FF2B5EF4-FFF2-40B4-BE49-F238E27FC236}">
                <a16:creationId xmlns:a16="http://schemas.microsoft.com/office/drawing/2014/main" id="{8CDCCBAA-19A4-4715-D6C7-F1D93812DD84}"/>
              </a:ext>
            </a:extLst>
          </p:cNvPr>
          <p:cNvSpPr txBox="1"/>
          <p:nvPr/>
        </p:nvSpPr>
        <p:spPr>
          <a:xfrm>
            <a:off x="9678977" y="5770361"/>
            <a:ext cx="8046720" cy="646331"/>
          </a:xfrm>
          <a:prstGeom prst="rect">
            <a:avLst/>
          </a:prstGeom>
          <a:noFill/>
        </p:spPr>
        <p:txBody>
          <a:bodyPr wrap="square">
            <a:spAutoFit/>
          </a:bodyPr>
          <a:lstStyle/>
          <a:p>
            <a:pPr algn="l"/>
            <a:r>
              <a:rPr sz="2520">
                <a:solidFill>
                  <a:srgbClr val="1B2820"/>
                </a:solidFill>
                <a:latin typeface="源柔ゴシック Bold"/>
              </a:rPr>
              <a:t>テンプレ作成が面倒な場合はClaude Codeに依頼できる。「このパワポをツール用テンプレに直して」と頼むだけ。お願い用プロンプトはツール内マニュアルから一発コピーできる。</a:t>
            </a:r>
          </a:p>
        </p:txBody>
      </p:sp>
      <p:pic>
        <p:nvPicPr>
          <p:cNvPr id="13" name="図 12">
            <a:extLst>
              <a:ext uri="{FF2B5EF4-FFF2-40B4-BE49-F238E27FC236}">
                <a16:creationId xmlns:a16="http://schemas.microsoft.com/office/drawing/2014/main" id="{4C51B3F2-D7A7-426A-A298-BFFC292178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541" y="3189288"/>
            <a:ext cx="8154794" cy="45148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0403" y="3465060"/>
            <a:ext cx="12127194" cy="6482536"/>
          </a:xfrm>
          <a:custGeom>
            <a:avLst/>
            <a:gdLst/>
            <a:ahLst/>
            <a:cxnLst/>
            <a:rect l="l" t="t" r="r" b="b"/>
            <a:pathLst>
              <a:path w="12127194" h="6482536">
                <a:moveTo>
                  <a:pt x="0" y="0"/>
                </a:moveTo>
                <a:lnTo>
                  <a:pt x="12127194" y="0"/>
                </a:lnTo>
                <a:lnTo>
                  <a:pt x="12127194" y="6482537"/>
                </a:lnTo>
                <a:lnTo>
                  <a:pt x="0" y="6482537"/>
                </a:lnTo>
                <a:lnTo>
                  <a:pt x="0" y="0"/>
                </a:lnTo>
                <a:close/>
              </a:path>
            </a:pathLst>
          </a:custGeom>
          <a:blipFill>
            <a:blip>
              <a:alphaModFix amt="50000"/>
              <a:extLst>
                <a:ext uri="{96DAC541-7B7A-43D3-8B79-37D633B846F1}">
                  <asvg:svgBlip xmlns:asvg="http://schemas.microsoft.com/office/drawing/2016/SVG/main" r:embed="rId3"/>
                </a:ext>
              </a:extLst>
            </a:blip>
            <a:stretch>
              <a:fillRect/>
            </a:stretch>
          </a:blipFill>
        </p:spPr>
        <p:txBody>
          <a:bodyPr/>
          <a:lstStyle/>
          <a:p>
            <a:endParaRPr/>
          </a:p>
        </p:txBody>
      </p:sp>
      <p:sp>
        <p:nvSpPr>
          <p:cNvPr id="3" name="TextBox 3"/>
          <p:cNvSpPr txBox="1"/>
          <p:nvPr/>
        </p:nvSpPr>
        <p:spPr>
          <a:xfrm>
            <a:off x="4312044" y="1136027"/>
            <a:ext cx="9663912" cy="3954202"/>
          </a:xfrm>
          <a:prstGeom prst="rect">
            <a:avLst/>
          </a:prstGeom>
        </p:spPr>
        <p:txBody>
          <a:bodyPr lIns="0" tIns="0" rIns="0" bIns="0" rtlCol="0" anchor="t">
            <a:spAutoFit/>
          </a:bodyPr>
          <a:lstStyle/>
          <a:p>
            <a:pPr marL="0" lvl="0" indent="0" algn="ctr">
              <a:lnSpc>
                <a:spcPts val="30831"/>
              </a:lnSpc>
              <a:spcBef>
                <a:spcPct val="0"/>
              </a:spcBef>
            </a:pPr>
            <a:r>
              <a:rPr sz="22022" b="1">
                <a:solidFill>
                  <a:srgbClr val="FAE200"/>
                </a:solidFill>
                <a:latin typeface="源柔ゴシック Bold"/>
              </a:rPr>
              <a:t>01</a:t>
            </a:r>
          </a:p>
        </p:txBody>
      </p:sp>
      <p:sp>
        <p:nvSpPr>
          <p:cNvPr id="4" name="TextBox 4"/>
          <p:cNvSpPr txBox="1"/>
          <p:nvPr/>
        </p:nvSpPr>
        <p:spPr>
          <a:xfrm>
            <a:off x="1524000" y="4600236"/>
            <a:ext cx="15240000" cy="3565513"/>
          </a:xfrm>
          <a:prstGeom prst="rect">
            <a:avLst/>
          </a:prstGeom>
        </p:spPr>
        <p:txBody>
          <a:bodyPr lIns="0" tIns="0" rIns="0" bIns="0" rtlCol="0" anchor="t">
            <a:spAutoFit/>
          </a:bodyPr>
          <a:lstStyle/>
          <a:p>
            <a:pPr algn="ctr">
              <a:lnSpc>
                <a:spcPts val="14007"/>
              </a:lnSpc>
            </a:pPr>
            <a:r>
              <a:rPr sz="10005" b="1">
                <a:solidFill>
                  <a:srgbClr val="0B6F52"/>
                </a:solidFill>
                <a:latin typeface="源柔ゴシック Bold"/>
              </a:rPr>
              <a:t>プレゼン作成のジレンマ</a:t>
            </a:r>
          </a:p>
          <a:p>
            <a:pPr algn="ctr">
              <a:lnSpc>
                <a:spcPts val="14007"/>
              </a:lnSpc>
              <a:spcBef>
                <a:spcPct val="0"/>
              </a:spcBef>
            </a:pPr>
            <a:endParaRPr lang="en-US" sz="10005" b="1">
              <a:solidFill>
                <a:srgbClr val="0B6F52"/>
              </a:solidFill>
              <a:latin typeface="源柔ゴシック Bold"/>
              <a:ea typeface="源柔ゴシック Bold"/>
              <a:cs typeface="源柔ゴシック Bold"/>
              <a:sym typeface="源柔ゴシック Bold"/>
            </a:endParaRPr>
          </a:p>
        </p:txBody>
      </p:sp>
      <p:sp>
        <p:nvSpPr>
          <p:cNvPr id="5" name="Freeform 5"/>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6" name="Freeform 6"/>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7" name="Freeform 7"/>
          <p:cNvSpPr/>
          <p:nvPr/>
        </p:nvSpPr>
        <p:spPr>
          <a:xfrm rot="-5400000">
            <a:off x="15851055" y="6551745"/>
            <a:ext cx="5685724" cy="2869234"/>
          </a:xfrm>
          <a:custGeom>
            <a:avLst/>
            <a:gdLst/>
            <a:ahLst/>
            <a:cxnLst/>
            <a:rect l="l" t="t" r="r" b="b"/>
            <a:pathLst>
              <a:path w="5685724" h="2869234">
                <a:moveTo>
                  <a:pt x="0" y="0"/>
                </a:moveTo>
                <a:lnTo>
                  <a:pt x="5685724" y="0"/>
                </a:lnTo>
                <a:lnTo>
                  <a:pt x="5685724" y="2869234"/>
                </a:lnTo>
                <a:lnTo>
                  <a:pt x="0" y="286923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8" name="Freeform 8"/>
          <p:cNvSpPr/>
          <p:nvPr/>
        </p:nvSpPr>
        <p:spPr>
          <a:xfrm rot="-5400000">
            <a:off x="15851055" y="866021"/>
            <a:ext cx="5685724" cy="2869234"/>
          </a:xfrm>
          <a:custGeom>
            <a:avLst/>
            <a:gdLst/>
            <a:ahLst/>
            <a:cxnLst/>
            <a:rect l="l" t="t" r="r" b="b"/>
            <a:pathLst>
              <a:path w="5685724" h="2869234">
                <a:moveTo>
                  <a:pt x="0" y="0"/>
                </a:moveTo>
                <a:lnTo>
                  <a:pt x="5685724" y="0"/>
                </a:lnTo>
                <a:lnTo>
                  <a:pt x="5685724" y="2869234"/>
                </a:lnTo>
                <a:lnTo>
                  <a:pt x="0" y="286923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grpSp>
        <p:nvGrpSpPr>
          <p:cNvPr id="9" name="Group 9"/>
          <p:cNvGrpSpPr/>
          <p:nvPr/>
        </p:nvGrpSpPr>
        <p:grpSpPr>
          <a:xfrm>
            <a:off x="-277072" y="-277111"/>
            <a:ext cx="473615" cy="10887559"/>
            <a:chOff x="0" y="0"/>
            <a:chExt cx="124738" cy="2867505"/>
          </a:xfrm>
        </p:grpSpPr>
        <p:sp>
          <p:nvSpPr>
            <p:cNvPr id="10" name="Freeform 10"/>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0B6F52"/>
            </a:solidFill>
          </p:spPr>
          <p:txBody>
            <a:bodyPr/>
            <a:lstStyle/>
            <a:p>
              <a:endParaRPr/>
            </a:p>
          </p:txBody>
        </p:sp>
        <p:sp>
          <p:nvSpPr>
            <p:cNvPr id="11" name="TextBox 11"/>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grpSp>
        <p:nvGrpSpPr>
          <p:cNvPr id="12" name="Group 12"/>
          <p:cNvGrpSpPr/>
          <p:nvPr/>
        </p:nvGrpSpPr>
        <p:grpSpPr>
          <a:xfrm>
            <a:off x="18091457" y="-300280"/>
            <a:ext cx="473615" cy="10887559"/>
            <a:chOff x="0" y="0"/>
            <a:chExt cx="124738" cy="2867505"/>
          </a:xfrm>
        </p:grpSpPr>
        <p:sp>
          <p:nvSpPr>
            <p:cNvPr id="13" name="Freeform 13"/>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0B6F52"/>
            </a:solidFill>
            <a:ln cap="sq">
              <a:noFill/>
              <a:prstDash val="solid"/>
              <a:miter/>
            </a:ln>
          </p:spPr>
          <p:txBody>
            <a:bodyPr/>
            <a:lstStyle/>
            <a:p>
              <a:endParaRPr/>
            </a:p>
          </p:txBody>
        </p:sp>
        <p:sp>
          <p:nvSpPr>
            <p:cNvPr id="14" name="TextBox 14"/>
            <p:cNvSpPr txBox="1"/>
            <p:nvPr/>
          </p:nvSpPr>
          <p:spPr>
            <a:xfrm>
              <a:off x="0" y="-76200"/>
              <a:ext cx="124738" cy="2943705"/>
            </a:xfrm>
            <a:prstGeom prst="rect">
              <a:avLst/>
            </a:prstGeom>
          </p:spPr>
          <p:txBody>
            <a:bodyPr lIns="50800" tIns="50800" rIns="50800" bIns="50800" rtlCol="0" anchor="ctr"/>
            <a:lstStyle/>
            <a:p>
              <a:pPr marL="0" lvl="0" indent="0" algn="ctr">
                <a:lnSpc>
                  <a:spcPts val="3500"/>
                </a:lnSpc>
                <a:spcBef>
                  <a:spcPct val="0"/>
                </a:spcBef>
              </a:pP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0403" y="3465060"/>
            <a:ext cx="12127194" cy="6482536"/>
          </a:xfrm>
          <a:custGeom>
            <a:avLst/>
            <a:gdLst/>
            <a:ahLst/>
            <a:cxnLst/>
            <a:rect l="l" t="t" r="r" b="b"/>
            <a:pathLst>
              <a:path w="12127194" h="6482536">
                <a:moveTo>
                  <a:pt x="0" y="0"/>
                </a:moveTo>
                <a:lnTo>
                  <a:pt x="12127194" y="0"/>
                </a:lnTo>
                <a:lnTo>
                  <a:pt x="12127194" y="6482537"/>
                </a:lnTo>
                <a:lnTo>
                  <a:pt x="0" y="6482537"/>
                </a:lnTo>
                <a:lnTo>
                  <a:pt x="0" y="0"/>
                </a:lnTo>
                <a:close/>
              </a:path>
            </a:pathLst>
          </a:custGeom>
          <a:blipFill>
            <a:blip>
              <a:alphaModFix amt="50000"/>
              <a:extLst>
                <a:ext uri="{96DAC541-7B7A-43D3-8B79-37D633B846F1}">
                  <asvg:svgBlip xmlns:asvg="http://schemas.microsoft.com/office/drawing/2016/SVG/main" r:embed="rId3"/>
                </a:ext>
              </a:extLst>
            </a:blip>
            <a:stretch>
              <a:fillRect/>
            </a:stretch>
          </a:blipFill>
        </p:spPr>
        <p:txBody>
          <a:bodyPr/>
          <a:lstStyle/>
          <a:p>
            <a:endParaRPr/>
          </a:p>
        </p:txBody>
      </p:sp>
      <p:sp>
        <p:nvSpPr>
          <p:cNvPr id="3" name="TextBox 3"/>
          <p:cNvSpPr txBox="1"/>
          <p:nvPr/>
        </p:nvSpPr>
        <p:spPr>
          <a:xfrm>
            <a:off x="4312044" y="1136027"/>
            <a:ext cx="9663912" cy="3954202"/>
          </a:xfrm>
          <a:prstGeom prst="rect">
            <a:avLst/>
          </a:prstGeom>
        </p:spPr>
        <p:txBody>
          <a:bodyPr lIns="0" tIns="0" rIns="0" bIns="0" rtlCol="0" anchor="t">
            <a:spAutoFit/>
          </a:bodyPr>
          <a:lstStyle/>
          <a:p>
            <a:pPr marL="0" lvl="0" indent="0" algn="ctr">
              <a:lnSpc>
                <a:spcPts val="30831"/>
              </a:lnSpc>
              <a:spcBef>
                <a:spcPct val="0"/>
              </a:spcBef>
            </a:pPr>
            <a:r>
              <a:rPr sz="22022" b="1">
                <a:solidFill>
                  <a:srgbClr val="FAE200"/>
                </a:solidFill>
                <a:latin typeface="源柔ゴシック Bold"/>
              </a:rPr>
              <a:t>06</a:t>
            </a:r>
          </a:p>
        </p:txBody>
      </p:sp>
      <p:sp>
        <p:nvSpPr>
          <p:cNvPr id="4" name="TextBox 4"/>
          <p:cNvSpPr txBox="1"/>
          <p:nvPr/>
        </p:nvSpPr>
        <p:spPr>
          <a:xfrm>
            <a:off x="1524000" y="4600236"/>
            <a:ext cx="15240000" cy="3565513"/>
          </a:xfrm>
          <a:prstGeom prst="rect">
            <a:avLst/>
          </a:prstGeom>
        </p:spPr>
        <p:txBody>
          <a:bodyPr lIns="0" tIns="0" rIns="0" bIns="0" rtlCol="0" anchor="t">
            <a:spAutoFit/>
          </a:bodyPr>
          <a:lstStyle/>
          <a:p>
            <a:pPr algn="ctr">
              <a:lnSpc>
                <a:spcPts val="14007"/>
              </a:lnSpc>
            </a:pPr>
            <a:r>
              <a:rPr sz="10005" b="1">
                <a:solidFill>
                  <a:srgbClr val="0B6F52"/>
                </a:solidFill>
                <a:latin typeface="源柔ゴシック Bold"/>
              </a:rPr>
              <a:t>現時点の課題と今後</a:t>
            </a:r>
          </a:p>
          <a:p>
            <a:pPr algn="ctr">
              <a:lnSpc>
                <a:spcPts val="14007"/>
              </a:lnSpc>
              <a:spcBef>
                <a:spcPct val="0"/>
              </a:spcBef>
            </a:pPr>
            <a:endParaRPr lang="en-US" sz="10005" b="1">
              <a:solidFill>
                <a:srgbClr val="0B6F52"/>
              </a:solidFill>
              <a:latin typeface="源柔ゴシック Bold"/>
              <a:ea typeface="源柔ゴシック Bold"/>
              <a:cs typeface="源柔ゴシック Bold"/>
              <a:sym typeface="源柔ゴシック Bold"/>
            </a:endParaRPr>
          </a:p>
        </p:txBody>
      </p:sp>
      <p:sp>
        <p:nvSpPr>
          <p:cNvPr id="5" name="Freeform 5"/>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6" name="Freeform 6"/>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7" name="Freeform 7"/>
          <p:cNvSpPr/>
          <p:nvPr/>
        </p:nvSpPr>
        <p:spPr>
          <a:xfrm rot="-5400000">
            <a:off x="15851055" y="6551745"/>
            <a:ext cx="5685724" cy="2869234"/>
          </a:xfrm>
          <a:custGeom>
            <a:avLst/>
            <a:gdLst/>
            <a:ahLst/>
            <a:cxnLst/>
            <a:rect l="l" t="t" r="r" b="b"/>
            <a:pathLst>
              <a:path w="5685724" h="2869234">
                <a:moveTo>
                  <a:pt x="0" y="0"/>
                </a:moveTo>
                <a:lnTo>
                  <a:pt x="5685724" y="0"/>
                </a:lnTo>
                <a:lnTo>
                  <a:pt x="5685724" y="2869234"/>
                </a:lnTo>
                <a:lnTo>
                  <a:pt x="0" y="286923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8" name="Freeform 8"/>
          <p:cNvSpPr/>
          <p:nvPr/>
        </p:nvSpPr>
        <p:spPr>
          <a:xfrm rot="-5400000">
            <a:off x="15851055" y="866021"/>
            <a:ext cx="5685724" cy="2869234"/>
          </a:xfrm>
          <a:custGeom>
            <a:avLst/>
            <a:gdLst/>
            <a:ahLst/>
            <a:cxnLst/>
            <a:rect l="l" t="t" r="r" b="b"/>
            <a:pathLst>
              <a:path w="5685724" h="2869234">
                <a:moveTo>
                  <a:pt x="0" y="0"/>
                </a:moveTo>
                <a:lnTo>
                  <a:pt x="5685724" y="0"/>
                </a:lnTo>
                <a:lnTo>
                  <a:pt x="5685724" y="2869234"/>
                </a:lnTo>
                <a:lnTo>
                  <a:pt x="0" y="286923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grpSp>
        <p:nvGrpSpPr>
          <p:cNvPr id="9" name="Group 9"/>
          <p:cNvGrpSpPr/>
          <p:nvPr/>
        </p:nvGrpSpPr>
        <p:grpSpPr>
          <a:xfrm>
            <a:off x="-277072" y="-277111"/>
            <a:ext cx="473615" cy="10887559"/>
            <a:chOff x="0" y="0"/>
            <a:chExt cx="124738" cy="2867505"/>
          </a:xfrm>
        </p:grpSpPr>
        <p:sp>
          <p:nvSpPr>
            <p:cNvPr id="10" name="Freeform 10"/>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0B6F52"/>
            </a:solidFill>
          </p:spPr>
          <p:txBody>
            <a:bodyPr/>
            <a:lstStyle/>
            <a:p>
              <a:endParaRPr/>
            </a:p>
          </p:txBody>
        </p:sp>
        <p:sp>
          <p:nvSpPr>
            <p:cNvPr id="11" name="TextBox 11"/>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grpSp>
        <p:nvGrpSpPr>
          <p:cNvPr id="12" name="Group 12"/>
          <p:cNvGrpSpPr/>
          <p:nvPr/>
        </p:nvGrpSpPr>
        <p:grpSpPr>
          <a:xfrm>
            <a:off x="18091457" y="-300280"/>
            <a:ext cx="473615" cy="10887559"/>
            <a:chOff x="0" y="0"/>
            <a:chExt cx="124738" cy="2867505"/>
          </a:xfrm>
        </p:grpSpPr>
        <p:sp>
          <p:nvSpPr>
            <p:cNvPr id="13" name="Freeform 13"/>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0B6F52"/>
            </a:solidFill>
            <a:ln cap="sq">
              <a:noFill/>
              <a:prstDash val="solid"/>
              <a:miter/>
            </a:ln>
          </p:spPr>
          <p:txBody>
            <a:bodyPr/>
            <a:lstStyle/>
            <a:p>
              <a:endParaRPr/>
            </a:p>
          </p:txBody>
        </p:sp>
        <p:sp>
          <p:nvSpPr>
            <p:cNvPr id="14" name="TextBox 14"/>
            <p:cNvSpPr txBox="1"/>
            <p:nvPr/>
          </p:nvSpPr>
          <p:spPr>
            <a:xfrm>
              <a:off x="0" y="-76200"/>
              <a:ext cx="124738" cy="2943705"/>
            </a:xfrm>
            <a:prstGeom prst="rect">
              <a:avLst/>
            </a:prstGeom>
          </p:spPr>
          <p:txBody>
            <a:bodyPr lIns="50800" tIns="50800" rIns="50800" bIns="50800" rtlCol="0" anchor="ctr"/>
            <a:lstStyle/>
            <a:p>
              <a:pPr marL="0" lvl="0" indent="0" algn="ctr">
                <a:lnSpc>
                  <a:spcPts val="3500"/>
                </a:lnSpc>
                <a:spcBef>
                  <a:spcPct val="0"/>
                </a:spcBef>
              </a:pP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2381009"/>
            <a:ext cx="755689" cy="2895454"/>
            <a:chOff x="0" y="0"/>
            <a:chExt cx="563719" cy="2159911"/>
          </a:xfrm>
        </p:grpSpPr>
        <p:sp>
          <p:nvSpPr>
            <p:cNvPr id="3" name="Freeform 3"/>
            <p:cNvSpPr/>
            <p:nvPr/>
          </p:nvSpPr>
          <p:spPr>
            <a:xfrm>
              <a:off x="0" y="0"/>
              <a:ext cx="563719" cy="2159911"/>
            </a:xfrm>
            <a:custGeom>
              <a:avLst/>
              <a:gdLst/>
              <a:ahLst/>
              <a:cxnLst/>
              <a:rect l="l" t="t" r="r" b="b"/>
              <a:pathLst>
                <a:path w="563719" h="2159911">
                  <a:moveTo>
                    <a:pt x="102448" y="0"/>
                  </a:moveTo>
                  <a:lnTo>
                    <a:pt x="461270" y="0"/>
                  </a:lnTo>
                  <a:cubicBezTo>
                    <a:pt x="517851" y="0"/>
                    <a:pt x="563719" y="45868"/>
                    <a:pt x="563719" y="102448"/>
                  </a:cubicBezTo>
                  <a:lnTo>
                    <a:pt x="563719" y="2057462"/>
                  </a:lnTo>
                  <a:cubicBezTo>
                    <a:pt x="563719" y="2084633"/>
                    <a:pt x="552925" y="2110691"/>
                    <a:pt x="533712" y="2129904"/>
                  </a:cubicBezTo>
                  <a:cubicBezTo>
                    <a:pt x="514499" y="2149117"/>
                    <a:pt x="488441" y="2159911"/>
                    <a:pt x="461270" y="2159911"/>
                  </a:cubicBezTo>
                  <a:lnTo>
                    <a:pt x="102448" y="2159911"/>
                  </a:lnTo>
                  <a:cubicBezTo>
                    <a:pt x="45868" y="2159911"/>
                    <a:pt x="0" y="2114043"/>
                    <a:pt x="0" y="2057462"/>
                  </a:cubicBezTo>
                  <a:lnTo>
                    <a:pt x="0" y="102448"/>
                  </a:lnTo>
                  <a:cubicBezTo>
                    <a:pt x="0" y="45868"/>
                    <a:pt x="45868" y="0"/>
                    <a:pt x="102448" y="0"/>
                  </a:cubicBezTo>
                  <a:close/>
                </a:path>
              </a:pathLst>
            </a:custGeom>
            <a:solidFill>
              <a:srgbClr val="A5E058"/>
            </a:solidFill>
          </p:spPr>
          <p:txBody>
            <a:bodyPr/>
            <a:lstStyle/>
            <a:p>
              <a:endParaRPr/>
            </a:p>
          </p:txBody>
        </p:sp>
        <p:sp>
          <p:nvSpPr>
            <p:cNvPr id="4" name="TextBox 4"/>
            <p:cNvSpPr txBox="1"/>
            <p:nvPr/>
          </p:nvSpPr>
          <p:spPr>
            <a:xfrm>
              <a:off x="0" y="-276225"/>
              <a:ext cx="563719" cy="2436136"/>
            </a:xfrm>
            <a:prstGeom prst="rect">
              <a:avLst/>
            </a:prstGeom>
          </p:spPr>
          <p:txBody>
            <a:bodyPr lIns="41474" tIns="41474" rIns="41474" bIns="41474" rtlCol="0" anchor="ctr"/>
            <a:lstStyle/>
            <a:p>
              <a:pPr algn="ctr">
                <a:lnSpc>
                  <a:spcPts val="3500"/>
                </a:lnSpc>
              </a:pPr>
              <a:endParaRPr/>
            </a:p>
          </p:txBody>
        </p:sp>
      </p:grpSp>
      <p:sp>
        <p:nvSpPr>
          <p:cNvPr id="5" name="Freeform 5"/>
          <p:cNvSpPr/>
          <p:nvPr/>
        </p:nvSpPr>
        <p:spPr>
          <a:xfrm>
            <a:off x="2559122" y="3583764"/>
            <a:ext cx="232286" cy="341597"/>
          </a:xfrm>
          <a:custGeom>
            <a:avLst/>
            <a:gdLst/>
            <a:ahLst/>
            <a:cxnLst/>
            <a:rect l="l" t="t" r="r" b="b"/>
            <a:pathLst>
              <a:path w="232286" h="341597">
                <a:moveTo>
                  <a:pt x="0" y="0"/>
                </a:moveTo>
                <a:lnTo>
                  <a:pt x="232286" y="0"/>
                </a:lnTo>
                <a:lnTo>
                  <a:pt x="232286" y="341597"/>
                </a:lnTo>
                <a:lnTo>
                  <a:pt x="0" y="34159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sp>
        <p:nvSpPr>
          <p:cNvPr id="6" name="TextBox 6"/>
          <p:cNvSpPr txBox="1"/>
          <p:nvPr/>
        </p:nvSpPr>
        <p:spPr>
          <a:xfrm>
            <a:off x="2532390" y="2295284"/>
            <a:ext cx="6135360" cy="566354"/>
          </a:xfrm>
          <a:prstGeom prst="rect">
            <a:avLst/>
          </a:prstGeom>
        </p:spPr>
        <p:txBody>
          <a:bodyPr lIns="0" tIns="0" rIns="0" bIns="0" rtlCol="0" anchor="t">
            <a:spAutoFit/>
          </a:bodyPr>
          <a:lstStyle/>
          <a:p>
            <a:pPr algn="l">
              <a:lnSpc>
                <a:spcPts val="4480"/>
              </a:lnSpc>
              <a:spcBef>
                <a:spcPct val="0"/>
              </a:spcBef>
            </a:pPr>
            <a:r>
              <a:rPr sz="3200" b="1">
                <a:solidFill>
                  <a:srgbClr val="0B6F52"/>
                </a:solidFill>
                <a:latin typeface="源柔ゴシック Bold"/>
              </a:rPr>
              <a:t>AI選択の制約</a:t>
            </a:r>
          </a:p>
        </p:txBody>
      </p:sp>
      <p:sp>
        <p:nvSpPr>
          <p:cNvPr id="7" name="TextBox 7"/>
          <p:cNvSpPr txBox="1"/>
          <p:nvPr/>
        </p:nvSpPr>
        <p:spPr>
          <a:xfrm>
            <a:off x="1524000" y="3524012"/>
            <a:ext cx="755689" cy="751647"/>
          </a:xfrm>
          <a:prstGeom prst="rect">
            <a:avLst/>
          </a:prstGeom>
        </p:spPr>
        <p:txBody>
          <a:bodyPr lIns="0" tIns="0" rIns="0" bIns="0" rtlCol="0" anchor="t">
            <a:spAutoFit/>
          </a:bodyPr>
          <a:lstStyle/>
          <a:p>
            <a:pPr marL="0" lvl="0" indent="0" algn="ctr">
              <a:lnSpc>
                <a:spcPts val="5616"/>
              </a:lnSpc>
              <a:spcBef>
                <a:spcPct val="0"/>
              </a:spcBef>
            </a:pPr>
            <a:r>
              <a:rPr lang="en-US" sz="4800" b="1">
                <a:solidFill>
                  <a:srgbClr val="0E0E0E"/>
                </a:solidFill>
                <a:latin typeface="源柔ゴシック Bold"/>
                <a:ea typeface="源柔ゴシック Bold"/>
                <a:cs typeface="源柔ゴシック Bold"/>
                <a:sym typeface="源柔ゴシック Bold"/>
              </a:rPr>
              <a:t>1</a:t>
            </a:r>
          </a:p>
        </p:txBody>
      </p:sp>
      <p:sp>
        <p:nvSpPr>
          <p:cNvPr id="8" name="TextBox 8"/>
          <p:cNvSpPr txBox="1"/>
          <p:nvPr/>
        </p:nvSpPr>
        <p:spPr>
          <a:xfrm>
            <a:off x="2559122" y="2863546"/>
            <a:ext cx="6135360" cy="450916"/>
          </a:xfrm>
          <a:prstGeom prst="rect">
            <a:avLst/>
          </a:prstGeom>
        </p:spPr>
        <p:txBody>
          <a:bodyPr lIns="0" tIns="0" rIns="0" bIns="0" rtlCol="0" anchor="t">
            <a:spAutoFit/>
          </a:bodyPr>
          <a:lstStyle/>
          <a:p>
            <a:pPr algn="l">
              <a:lnSpc>
                <a:spcPts val="3500"/>
              </a:lnSpc>
              <a:spcBef>
                <a:spcPct val="0"/>
              </a:spcBef>
            </a:pPr>
            <a:r>
              <a:rPr sz="2500" b="1">
                <a:solidFill>
                  <a:srgbClr val="0E0E0E"/>
                </a:solidFill>
                <a:latin typeface="源柔ゴシック Bold"/>
              </a:rPr>
              <a:t>Claudeが最も安定</a:t>
            </a:r>
          </a:p>
        </p:txBody>
      </p:sp>
      <p:sp>
        <p:nvSpPr>
          <p:cNvPr id="9" name="Freeform 9"/>
          <p:cNvSpPr/>
          <p:nvPr/>
        </p:nvSpPr>
        <p:spPr>
          <a:xfrm>
            <a:off x="2924381" y="4123331"/>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10" name="TextBox 10"/>
          <p:cNvSpPr txBox="1"/>
          <p:nvPr/>
        </p:nvSpPr>
        <p:spPr>
          <a:xfrm>
            <a:off x="3316371" y="4028757"/>
            <a:ext cx="5351379" cy="408223"/>
          </a:xfrm>
          <a:prstGeom prst="rect">
            <a:avLst/>
          </a:prstGeom>
        </p:spPr>
        <p:txBody>
          <a:bodyPr lIns="0" tIns="0" rIns="0" bIns="0" rtlCol="0" anchor="t">
            <a:spAutoFit/>
          </a:bodyPr>
          <a:lstStyle/>
          <a:p>
            <a:pPr marL="0" lvl="0" indent="0" algn="just">
              <a:lnSpc>
                <a:spcPts val="3222"/>
              </a:lnSpc>
              <a:spcBef>
                <a:spcPct val="0"/>
              </a:spcBef>
            </a:pPr>
            <a:r>
              <a:rPr sz="2301">
                <a:solidFill>
                  <a:srgbClr val="0E0E0E"/>
                </a:solidFill>
                <a:latin typeface="源柔ゴシック"/>
              </a:rPr>
              <a:t>Claudeは長大なJSON出力にも対応可能で最も安定して動作する</a:t>
            </a:r>
          </a:p>
        </p:txBody>
      </p:sp>
      <p:sp>
        <p:nvSpPr>
          <p:cNvPr id="11" name="Freeform 11"/>
          <p:cNvSpPr/>
          <p:nvPr/>
        </p:nvSpPr>
        <p:spPr>
          <a:xfrm>
            <a:off x="2924381" y="4543072"/>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a:p>
        </p:txBody>
      </p:sp>
      <p:sp>
        <p:nvSpPr>
          <p:cNvPr id="12" name="TextBox 12"/>
          <p:cNvSpPr txBox="1"/>
          <p:nvPr/>
        </p:nvSpPr>
        <p:spPr>
          <a:xfrm>
            <a:off x="3316371" y="4448499"/>
            <a:ext cx="5351379" cy="408223"/>
          </a:xfrm>
          <a:prstGeom prst="rect">
            <a:avLst/>
          </a:prstGeom>
        </p:spPr>
        <p:txBody>
          <a:bodyPr lIns="0" tIns="0" rIns="0" bIns="0" rtlCol="0" anchor="t">
            <a:spAutoFit/>
          </a:bodyPr>
          <a:lstStyle/>
          <a:p>
            <a:pPr marL="0" lvl="0" indent="0" algn="just">
              <a:lnSpc>
                <a:spcPts val="3222"/>
              </a:lnSpc>
              <a:spcBef>
                <a:spcPct val="0"/>
              </a:spcBef>
            </a:pPr>
            <a:r>
              <a:rPr sz="2301">
                <a:solidFill>
                  <a:srgbClr val="0E0E0E"/>
                </a:solidFill>
                <a:latin typeface="源柔ゴシック"/>
              </a:rPr>
              <a:t>Geminiは1回の出力が短くなりがちで動作が不安定な可能性あり</a:t>
            </a:r>
          </a:p>
        </p:txBody>
      </p:sp>
      <p:sp>
        <p:nvSpPr>
          <p:cNvPr id="13" name="Freeform 13"/>
          <p:cNvSpPr/>
          <p:nvPr/>
        </p:nvSpPr>
        <p:spPr>
          <a:xfrm>
            <a:off x="2924381" y="4962814"/>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a:p>
        </p:txBody>
      </p:sp>
      <p:sp>
        <p:nvSpPr>
          <p:cNvPr id="14" name="TextBox 14"/>
          <p:cNvSpPr txBox="1"/>
          <p:nvPr/>
        </p:nvSpPr>
        <p:spPr>
          <a:xfrm>
            <a:off x="3316371" y="4868240"/>
            <a:ext cx="5351379" cy="408223"/>
          </a:xfrm>
          <a:prstGeom prst="rect">
            <a:avLst/>
          </a:prstGeom>
        </p:spPr>
        <p:txBody>
          <a:bodyPr lIns="0" tIns="0" rIns="0" bIns="0" rtlCol="0" anchor="t">
            <a:spAutoFit/>
          </a:bodyPr>
          <a:lstStyle/>
          <a:p>
            <a:pPr marL="0" lvl="0" indent="0" algn="just">
              <a:lnSpc>
                <a:spcPts val="3222"/>
              </a:lnSpc>
              <a:spcBef>
                <a:spcPct val="0"/>
              </a:spcBef>
            </a:pPr>
            <a:r>
              <a:rPr sz="2301">
                <a:solidFill>
                  <a:srgbClr val="0E0E0E"/>
                </a:solidFill>
                <a:latin typeface="源柔ゴシック"/>
              </a:rPr>
              <a:t>ChatGPTは未検証。今後テストが必要</a:t>
            </a:r>
          </a:p>
        </p:txBody>
      </p:sp>
      <p:sp>
        <p:nvSpPr>
          <p:cNvPr id="15" name="TextBox 15"/>
          <p:cNvSpPr txBox="1"/>
          <p:nvPr/>
        </p:nvSpPr>
        <p:spPr>
          <a:xfrm>
            <a:off x="2924381" y="3517089"/>
            <a:ext cx="5743369" cy="389017"/>
          </a:xfrm>
          <a:prstGeom prst="rect">
            <a:avLst/>
          </a:prstGeom>
        </p:spPr>
        <p:txBody>
          <a:bodyPr lIns="0" tIns="0" rIns="0" bIns="0" rtlCol="0" anchor="t">
            <a:spAutoFit/>
          </a:bodyPr>
          <a:lstStyle/>
          <a:p>
            <a:pPr algn="l">
              <a:lnSpc>
                <a:spcPts val="3220"/>
              </a:lnSpc>
              <a:spcBef>
                <a:spcPct val="0"/>
              </a:spcBef>
            </a:pPr>
            <a:r>
              <a:rPr sz="2300" b="1">
                <a:solidFill>
                  <a:srgbClr val="0E0E0E"/>
                </a:solidFill>
                <a:latin typeface="源柔ゴシック Bold"/>
              </a:rPr>
              <a:t>対応状況</a:t>
            </a:r>
          </a:p>
        </p:txBody>
      </p:sp>
      <p:grpSp>
        <p:nvGrpSpPr>
          <p:cNvPr id="16" name="Group 16"/>
          <p:cNvGrpSpPr/>
          <p:nvPr/>
        </p:nvGrpSpPr>
        <p:grpSpPr>
          <a:xfrm>
            <a:off x="1524000" y="5867546"/>
            <a:ext cx="755689" cy="2895454"/>
            <a:chOff x="0" y="0"/>
            <a:chExt cx="563719" cy="2159911"/>
          </a:xfrm>
        </p:grpSpPr>
        <p:sp>
          <p:nvSpPr>
            <p:cNvPr id="17" name="Freeform 17"/>
            <p:cNvSpPr/>
            <p:nvPr/>
          </p:nvSpPr>
          <p:spPr>
            <a:xfrm>
              <a:off x="0" y="0"/>
              <a:ext cx="563719" cy="2159911"/>
            </a:xfrm>
            <a:custGeom>
              <a:avLst/>
              <a:gdLst/>
              <a:ahLst/>
              <a:cxnLst/>
              <a:rect l="l" t="t" r="r" b="b"/>
              <a:pathLst>
                <a:path w="563719" h="2159911">
                  <a:moveTo>
                    <a:pt x="102448" y="0"/>
                  </a:moveTo>
                  <a:lnTo>
                    <a:pt x="461270" y="0"/>
                  </a:lnTo>
                  <a:cubicBezTo>
                    <a:pt x="517851" y="0"/>
                    <a:pt x="563719" y="45868"/>
                    <a:pt x="563719" y="102448"/>
                  </a:cubicBezTo>
                  <a:lnTo>
                    <a:pt x="563719" y="2057462"/>
                  </a:lnTo>
                  <a:cubicBezTo>
                    <a:pt x="563719" y="2084633"/>
                    <a:pt x="552925" y="2110691"/>
                    <a:pt x="533712" y="2129904"/>
                  </a:cubicBezTo>
                  <a:cubicBezTo>
                    <a:pt x="514499" y="2149117"/>
                    <a:pt x="488441" y="2159911"/>
                    <a:pt x="461270" y="2159911"/>
                  </a:cubicBezTo>
                  <a:lnTo>
                    <a:pt x="102448" y="2159911"/>
                  </a:lnTo>
                  <a:cubicBezTo>
                    <a:pt x="45868" y="2159911"/>
                    <a:pt x="0" y="2114043"/>
                    <a:pt x="0" y="2057462"/>
                  </a:cubicBezTo>
                  <a:lnTo>
                    <a:pt x="0" y="102448"/>
                  </a:lnTo>
                  <a:cubicBezTo>
                    <a:pt x="0" y="45868"/>
                    <a:pt x="45868" y="0"/>
                    <a:pt x="102448" y="0"/>
                  </a:cubicBezTo>
                  <a:close/>
                </a:path>
              </a:pathLst>
            </a:custGeom>
            <a:solidFill>
              <a:srgbClr val="A5E058"/>
            </a:solidFill>
            <a:ln cap="sq">
              <a:noFill/>
              <a:prstDash val="solid"/>
              <a:miter/>
            </a:ln>
          </p:spPr>
          <p:txBody>
            <a:bodyPr/>
            <a:lstStyle/>
            <a:p>
              <a:endParaRPr/>
            </a:p>
          </p:txBody>
        </p:sp>
        <p:sp>
          <p:nvSpPr>
            <p:cNvPr id="18" name="TextBox 18"/>
            <p:cNvSpPr txBox="1"/>
            <p:nvPr/>
          </p:nvSpPr>
          <p:spPr>
            <a:xfrm>
              <a:off x="0" y="-276225"/>
              <a:ext cx="563719" cy="2436136"/>
            </a:xfrm>
            <a:prstGeom prst="rect">
              <a:avLst/>
            </a:prstGeom>
          </p:spPr>
          <p:txBody>
            <a:bodyPr lIns="41474" tIns="41474" rIns="41474" bIns="41474" rtlCol="0" anchor="ctr"/>
            <a:lstStyle/>
            <a:p>
              <a:pPr marL="0" lvl="0" indent="0" algn="ctr">
                <a:lnSpc>
                  <a:spcPts val="3500"/>
                </a:lnSpc>
                <a:spcBef>
                  <a:spcPct val="0"/>
                </a:spcBef>
              </a:pPr>
              <a:endParaRPr/>
            </a:p>
          </p:txBody>
        </p:sp>
      </p:grpSp>
      <p:sp>
        <p:nvSpPr>
          <p:cNvPr id="19" name="Freeform 19"/>
          <p:cNvSpPr/>
          <p:nvPr/>
        </p:nvSpPr>
        <p:spPr>
          <a:xfrm>
            <a:off x="2559122" y="7070301"/>
            <a:ext cx="232286" cy="341597"/>
          </a:xfrm>
          <a:custGeom>
            <a:avLst/>
            <a:gdLst/>
            <a:ahLst/>
            <a:cxnLst/>
            <a:rect l="l" t="t" r="r" b="b"/>
            <a:pathLst>
              <a:path w="232286" h="341597">
                <a:moveTo>
                  <a:pt x="0" y="0"/>
                </a:moveTo>
                <a:lnTo>
                  <a:pt x="232286" y="0"/>
                </a:lnTo>
                <a:lnTo>
                  <a:pt x="232286" y="341597"/>
                </a:lnTo>
                <a:lnTo>
                  <a:pt x="0" y="341597"/>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grpSp>
        <p:nvGrpSpPr>
          <p:cNvPr id="20" name="Group 20"/>
          <p:cNvGrpSpPr/>
          <p:nvPr/>
        </p:nvGrpSpPr>
        <p:grpSpPr>
          <a:xfrm>
            <a:off x="9620250" y="2381009"/>
            <a:ext cx="755689" cy="2895454"/>
            <a:chOff x="0" y="0"/>
            <a:chExt cx="563719" cy="2159911"/>
          </a:xfrm>
        </p:grpSpPr>
        <p:sp>
          <p:nvSpPr>
            <p:cNvPr id="21" name="Freeform 21"/>
            <p:cNvSpPr/>
            <p:nvPr/>
          </p:nvSpPr>
          <p:spPr>
            <a:xfrm>
              <a:off x="0" y="0"/>
              <a:ext cx="563719" cy="2159911"/>
            </a:xfrm>
            <a:custGeom>
              <a:avLst/>
              <a:gdLst/>
              <a:ahLst/>
              <a:cxnLst/>
              <a:rect l="l" t="t" r="r" b="b"/>
              <a:pathLst>
                <a:path w="563719" h="2159911">
                  <a:moveTo>
                    <a:pt x="102448" y="0"/>
                  </a:moveTo>
                  <a:lnTo>
                    <a:pt x="461270" y="0"/>
                  </a:lnTo>
                  <a:cubicBezTo>
                    <a:pt x="517851" y="0"/>
                    <a:pt x="563719" y="45868"/>
                    <a:pt x="563719" y="102448"/>
                  </a:cubicBezTo>
                  <a:lnTo>
                    <a:pt x="563719" y="2057462"/>
                  </a:lnTo>
                  <a:cubicBezTo>
                    <a:pt x="563719" y="2084633"/>
                    <a:pt x="552925" y="2110691"/>
                    <a:pt x="533712" y="2129904"/>
                  </a:cubicBezTo>
                  <a:cubicBezTo>
                    <a:pt x="514499" y="2149117"/>
                    <a:pt x="488441" y="2159911"/>
                    <a:pt x="461270" y="2159911"/>
                  </a:cubicBezTo>
                  <a:lnTo>
                    <a:pt x="102448" y="2159911"/>
                  </a:lnTo>
                  <a:cubicBezTo>
                    <a:pt x="45868" y="2159911"/>
                    <a:pt x="0" y="2114043"/>
                    <a:pt x="0" y="2057462"/>
                  </a:cubicBezTo>
                  <a:lnTo>
                    <a:pt x="0" y="102448"/>
                  </a:lnTo>
                  <a:cubicBezTo>
                    <a:pt x="0" y="45868"/>
                    <a:pt x="45868" y="0"/>
                    <a:pt x="102448" y="0"/>
                  </a:cubicBezTo>
                  <a:close/>
                </a:path>
              </a:pathLst>
            </a:custGeom>
            <a:solidFill>
              <a:srgbClr val="A5E058"/>
            </a:solidFill>
            <a:ln cap="sq">
              <a:noFill/>
              <a:prstDash val="solid"/>
              <a:miter/>
            </a:ln>
          </p:spPr>
          <p:txBody>
            <a:bodyPr/>
            <a:lstStyle/>
            <a:p>
              <a:endParaRPr/>
            </a:p>
          </p:txBody>
        </p:sp>
        <p:sp>
          <p:nvSpPr>
            <p:cNvPr id="22" name="TextBox 22"/>
            <p:cNvSpPr txBox="1"/>
            <p:nvPr/>
          </p:nvSpPr>
          <p:spPr>
            <a:xfrm>
              <a:off x="0" y="-276225"/>
              <a:ext cx="563719" cy="2436136"/>
            </a:xfrm>
            <a:prstGeom prst="rect">
              <a:avLst/>
            </a:prstGeom>
          </p:spPr>
          <p:txBody>
            <a:bodyPr lIns="41474" tIns="41474" rIns="41474" bIns="41474" rtlCol="0" anchor="ctr"/>
            <a:lstStyle/>
            <a:p>
              <a:pPr marL="0" lvl="0" indent="0" algn="ctr">
                <a:lnSpc>
                  <a:spcPts val="3500"/>
                </a:lnSpc>
                <a:spcBef>
                  <a:spcPct val="0"/>
                </a:spcBef>
              </a:pPr>
              <a:endParaRPr/>
            </a:p>
          </p:txBody>
        </p:sp>
      </p:grpSp>
      <p:sp>
        <p:nvSpPr>
          <p:cNvPr id="23" name="Freeform 23"/>
          <p:cNvSpPr/>
          <p:nvPr/>
        </p:nvSpPr>
        <p:spPr>
          <a:xfrm>
            <a:off x="10655372" y="3583764"/>
            <a:ext cx="232286" cy="341597"/>
          </a:xfrm>
          <a:custGeom>
            <a:avLst/>
            <a:gdLst/>
            <a:ahLst/>
            <a:cxnLst/>
            <a:rect l="l" t="t" r="r" b="b"/>
            <a:pathLst>
              <a:path w="232286" h="341597">
                <a:moveTo>
                  <a:pt x="0" y="0"/>
                </a:moveTo>
                <a:lnTo>
                  <a:pt x="232286" y="0"/>
                </a:lnTo>
                <a:lnTo>
                  <a:pt x="232286" y="341597"/>
                </a:lnTo>
                <a:lnTo>
                  <a:pt x="0" y="341597"/>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24" name="TextBox 24"/>
          <p:cNvSpPr txBox="1"/>
          <p:nvPr/>
        </p:nvSpPr>
        <p:spPr>
          <a:xfrm>
            <a:off x="10628640" y="2295284"/>
            <a:ext cx="6135360" cy="566354"/>
          </a:xfrm>
          <a:prstGeom prst="rect">
            <a:avLst/>
          </a:prstGeom>
        </p:spPr>
        <p:txBody>
          <a:bodyPr lIns="0" tIns="0" rIns="0" bIns="0" rtlCol="0" anchor="t">
            <a:spAutoFit/>
          </a:bodyPr>
          <a:lstStyle/>
          <a:p>
            <a:pPr algn="l">
              <a:lnSpc>
                <a:spcPts val="4480"/>
              </a:lnSpc>
              <a:spcBef>
                <a:spcPct val="0"/>
              </a:spcBef>
            </a:pPr>
            <a:r>
              <a:rPr sz="3200" b="1">
                <a:solidFill>
                  <a:srgbClr val="0B6F52"/>
                </a:solidFill>
                <a:latin typeface="源柔ゴシック Bold"/>
              </a:rPr>
              <a:t>実行環境</a:t>
            </a:r>
          </a:p>
        </p:txBody>
      </p:sp>
      <p:sp>
        <p:nvSpPr>
          <p:cNvPr id="25" name="TextBox 25"/>
          <p:cNvSpPr txBox="1"/>
          <p:nvPr/>
        </p:nvSpPr>
        <p:spPr>
          <a:xfrm>
            <a:off x="9620250" y="3524012"/>
            <a:ext cx="755689" cy="751647"/>
          </a:xfrm>
          <a:prstGeom prst="rect">
            <a:avLst/>
          </a:prstGeom>
        </p:spPr>
        <p:txBody>
          <a:bodyPr lIns="0" tIns="0" rIns="0" bIns="0" rtlCol="0" anchor="t">
            <a:spAutoFit/>
          </a:bodyPr>
          <a:lstStyle/>
          <a:p>
            <a:pPr marL="0" lvl="0" indent="0" algn="ctr">
              <a:lnSpc>
                <a:spcPts val="5616"/>
              </a:lnSpc>
              <a:spcBef>
                <a:spcPct val="0"/>
              </a:spcBef>
            </a:pPr>
            <a:r>
              <a:rPr lang="en-US" sz="4800" b="1">
                <a:solidFill>
                  <a:srgbClr val="0E0E0E"/>
                </a:solidFill>
                <a:latin typeface="源柔ゴシック Bold"/>
                <a:ea typeface="源柔ゴシック Bold"/>
                <a:cs typeface="源柔ゴシック Bold"/>
                <a:sym typeface="源柔ゴシック Bold"/>
              </a:rPr>
              <a:t>2</a:t>
            </a:r>
          </a:p>
        </p:txBody>
      </p:sp>
      <p:sp>
        <p:nvSpPr>
          <p:cNvPr id="26" name="TextBox 26"/>
          <p:cNvSpPr txBox="1"/>
          <p:nvPr/>
        </p:nvSpPr>
        <p:spPr>
          <a:xfrm>
            <a:off x="10655372" y="2863546"/>
            <a:ext cx="6135360" cy="450916"/>
          </a:xfrm>
          <a:prstGeom prst="rect">
            <a:avLst/>
          </a:prstGeom>
        </p:spPr>
        <p:txBody>
          <a:bodyPr lIns="0" tIns="0" rIns="0" bIns="0" rtlCol="0" anchor="t">
            <a:spAutoFit/>
          </a:bodyPr>
          <a:lstStyle/>
          <a:p>
            <a:pPr algn="l">
              <a:lnSpc>
                <a:spcPts val="3500"/>
              </a:lnSpc>
              <a:spcBef>
                <a:spcPct val="0"/>
              </a:spcBef>
            </a:pPr>
            <a:r>
              <a:rPr sz="2500" b="1">
                <a:solidFill>
                  <a:srgbClr val="0E0E0E"/>
                </a:solidFill>
                <a:latin typeface="源柔ゴシック Bold"/>
              </a:rPr>
              <a:t>導入のハードル</a:t>
            </a:r>
          </a:p>
        </p:txBody>
      </p:sp>
      <p:sp>
        <p:nvSpPr>
          <p:cNvPr id="27" name="Freeform 27"/>
          <p:cNvSpPr/>
          <p:nvPr/>
        </p:nvSpPr>
        <p:spPr>
          <a:xfrm>
            <a:off x="11020631" y="4123331"/>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a:p>
        </p:txBody>
      </p:sp>
      <p:sp>
        <p:nvSpPr>
          <p:cNvPr id="28" name="TextBox 28"/>
          <p:cNvSpPr txBox="1"/>
          <p:nvPr/>
        </p:nvSpPr>
        <p:spPr>
          <a:xfrm>
            <a:off x="11412621" y="4028757"/>
            <a:ext cx="5351379" cy="408223"/>
          </a:xfrm>
          <a:prstGeom prst="rect">
            <a:avLst/>
          </a:prstGeom>
        </p:spPr>
        <p:txBody>
          <a:bodyPr lIns="0" tIns="0" rIns="0" bIns="0" rtlCol="0" anchor="t">
            <a:spAutoFit/>
          </a:bodyPr>
          <a:lstStyle/>
          <a:p>
            <a:pPr marL="0" lvl="0" indent="0" algn="just">
              <a:lnSpc>
                <a:spcPts val="3222"/>
              </a:lnSpc>
              <a:spcBef>
                <a:spcPct val="0"/>
              </a:spcBef>
            </a:pPr>
            <a:r>
              <a:rPr sz="2301">
                <a:solidFill>
                  <a:srgbClr val="0E0E0E"/>
                </a:solidFill>
                <a:latin typeface="源柔ゴシック"/>
              </a:rPr>
              <a:t>現状はローカルサーバー＋ブラウザ方式でPython環境が必要</a:t>
            </a:r>
          </a:p>
        </p:txBody>
      </p:sp>
      <p:sp>
        <p:nvSpPr>
          <p:cNvPr id="29" name="Freeform 29"/>
          <p:cNvSpPr/>
          <p:nvPr/>
        </p:nvSpPr>
        <p:spPr>
          <a:xfrm>
            <a:off x="11020631" y="4543072"/>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a:p>
        </p:txBody>
      </p:sp>
      <p:sp>
        <p:nvSpPr>
          <p:cNvPr id="30" name="TextBox 30"/>
          <p:cNvSpPr txBox="1"/>
          <p:nvPr/>
        </p:nvSpPr>
        <p:spPr>
          <a:xfrm>
            <a:off x="11412621" y="4448499"/>
            <a:ext cx="5351379" cy="408223"/>
          </a:xfrm>
          <a:prstGeom prst="rect">
            <a:avLst/>
          </a:prstGeom>
        </p:spPr>
        <p:txBody>
          <a:bodyPr lIns="0" tIns="0" rIns="0" bIns="0" rtlCol="0" anchor="t">
            <a:spAutoFit/>
          </a:bodyPr>
          <a:lstStyle/>
          <a:p>
            <a:pPr marL="0" lvl="0" indent="0" algn="just">
              <a:lnSpc>
                <a:spcPts val="3222"/>
              </a:lnSpc>
              <a:spcBef>
                <a:spcPct val="0"/>
              </a:spcBef>
            </a:pPr>
            <a:r>
              <a:rPr sz="2301">
                <a:solidFill>
                  <a:srgbClr val="0E0E0E"/>
                </a:solidFill>
                <a:latin typeface="源柔ゴシック"/>
              </a:rPr>
              <a:t>職場環境への導入が難しいという課題がある</a:t>
            </a:r>
          </a:p>
        </p:txBody>
      </p:sp>
      <p:sp>
        <p:nvSpPr>
          <p:cNvPr id="31" name="Freeform 31"/>
          <p:cNvSpPr/>
          <p:nvPr/>
        </p:nvSpPr>
        <p:spPr>
          <a:xfrm>
            <a:off x="11020631" y="4962814"/>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a:p>
        </p:txBody>
      </p:sp>
      <p:sp>
        <p:nvSpPr>
          <p:cNvPr id="32" name="TextBox 32"/>
          <p:cNvSpPr txBox="1"/>
          <p:nvPr/>
        </p:nvSpPr>
        <p:spPr>
          <a:xfrm>
            <a:off x="11412621" y="4868240"/>
            <a:ext cx="5351379" cy="408223"/>
          </a:xfrm>
          <a:prstGeom prst="rect">
            <a:avLst/>
          </a:prstGeom>
        </p:spPr>
        <p:txBody>
          <a:bodyPr lIns="0" tIns="0" rIns="0" bIns="0" rtlCol="0" anchor="t">
            <a:spAutoFit/>
          </a:bodyPr>
          <a:lstStyle/>
          <a:p>
            <a:pPr marL="0" lvl="0" indent="0" algn="just">
              <a:lnSpc>
                <a:spcPts val="3222"/>
              </a:lnSpc>
              <a:spcBef>
                <a:spcPct val="0"/>
              </a:spcBef>
            </a:pPr>
            <a:r>
              <a:rPr sz="2301">
                <a:solidFill>
                  <a:srgbClr val="0E0E0E"/>
                </a:solidFill>
                <a:latin typeface="源柔ゴシック"/>
              </a:rPr>
              <a:t>将来的に.app（Mac）と.exe（Windows）対応を目指す</a:t>
            </a:r>
          </a:p>
        </p:txBody>
      </p:sp>
      <p:sp>
        <p:nvSpPr>
          <p:cNvPr id="33" name="TextBox 33"/>
          <p:cNvSpPr txBox="1"/>
          <p:nvPr/>
        </p:nvSpPr>
        <p:spPr>
          <a:xfrm>
            <a:off x="11020631" y="3517089"/>
            <a:ext cx="5743369" cy="389017"/>
          </a:xfrm>
          <a:prstGeom prst="rect">
            <a:avLst/>
          </a:prstGeom>
        </p:spPr>
        <p:txBody>
          <a:bodyPr lIns="0" tIns="0" rIns="0" bIns="0" rtlCol="0" anchor="t">
            <a:spAutoFit/>
          </a:bodyPr>
          <a:lstStyle/>
          <a:p>
            <a:pPr algn="l">
              <a:lnSpc>
                <a:spcPts val="3220"/>
              </a:lnSpc>
              <a:spcBef>
                <a:spcPct val="0"/>
              </a:spcBef>
            </a:pPr>
            <a:r>
              <a:rPr sz="2300" b="1">
                <a:solidFill>
                  <a:srgbClr val="0E0E0E"/>
                </a:solidFill>
                <a:latin typeface="源柔ゴシック Bold"/>
              </a:rPr>
              <a:t>現状と目標</a:t>
            </a:r>
          </a:p>
        </p:txBody>
      </p:sp>
      <p:grpSp>
        <p:nvGrpSpPr>
          <p:cNvPr id="34" name="Group 34"/>
          <p:cNvGrpSpPr/>
          <p:nvPr/>
        </p:nvGrpSpPr>
        <p:grpSpPr>
          <a:xfrm>
            <a:off x="9620250" y="5867546"/>
            <a:ext cx="755689" cy="2895454"/>
            <a:chOff x="0" y="0"/>
            <a:chExt cx="563719" cy="2159911"/>
          </a:xfrm>
        </p:grpSpPr>
        <p:sp>
          <p:nvSpPr>
            <p:cNvPr id="35" name="Freeform 35"/>
            <p:cNvSpPr/>
            <p:nvPr/>
          </p:nvSpPr>
          <p:spPr>
            <a:xfrm>
              <a:off x="0" y="0"/>
              <a:ext cx="563719" cy="2159911"/>
            </a:xfrm>
            <a:custGeom>
              <a:avLst/>
              <a:gdLst/>
              <a:ahLst/>
              <a:cxnLst/>
              <a:rect l="l" t="t" r="r" b="b"/>
              <a:pathLst>
                <a:path w="563719" h="2159911">
                  <a:moveTo>
                    <a:pt x="102448" y="0"/>
                  </a:moveTo>
                  <a:lnTo>
                    <a:pt x="461270" y="0"/>
                  </a:lnTo>
                  <a:cubicBezTo>
                    <a:pt x="517851" y="0"/>
                    <a:pt x="563719" y="45868"/>
                    <a:pt x="563719" y="102448"/>
                  </a:cubicBezTo>
                  <a:lnTo>
                    <a:pt x="563719" y="2057462"/>
                  </a:lnTo>
                  <a:cubicBezTo>
                    <a:pt x="563719" y="2084633"/>
                    <a:pt x="552925" y="2110691"/>
                    <a:pt x="533712" y="2129904"/>
                  </a:cubicBezTo>
                  <a:cubicBezTo>
                    <a:pt x="514499" y="2149117"/>
                    <a:pt x="488441" y="2159911"/>
                    <a:pt x="461270" y="2159911"/>
                  </a:cubicBezTo>
                  <a:lnTo>
                    <a:pt x="102448" y="2159911"/>
                  </a:lnTo>
                  <a:cubicBezTo>
                    <a:pt x="45868" y="2159911"/>
                    <a:pt x="0" y="2114043"/>
                    <a:pt x="0" y="2057462"/>
                  </a:cubicBezTo>
                  <a:lnTo>
                    <a:pt x="0" y="102448"/>
                  </a:lnTo>
                  <a:cubicBezTo>
                    <a:pt x="0" y="45868"/>
                    <a:pt x="45868" y="0"/>
                    <a:pt x="102448" y="0"/>
                  </a:cubicBezTo>
                  <a:close/>
                </a:path>
              </a:pathLst>
            </a:custGeom>
            <a:solidFill>
              <a:srgbClr val="A5E058"/>
            </a:solidFill>
            <a:ln cap="sq">
              <a:noFill/>
              <a:prstDash val="solid"/>
              <a:miter/>
            </a:ln>
          </p:spPr>
          <p:txBody>
            <a:bodyPr/>
            <a:lstStyle/>
            <a:p>
              <a:endParaRPr/>
            </a:p>
          </p:txBody>
        </p:sp>
        <p:sp>
          <p:nvSpPr>
            <p:cNvPr id="36" name="TextBox 36"/>
            <p:cNvSpPr txBox="1"/>
            <p:nvPr/>
          </p:nvSpPr>
          <p:spPr>
            <a:xfrm>
              <a:off x="0" y="-276225"/>
              <a:ext cx="563719" cy="2436136"/>
            </a:xfrm>
            <a:prstGeom prst="rect">
              <a:avLst/>
            </a:prstGeom>
          </p:spPr>
          <p:txBody>
            <a:bodyPr lIns="41474" tIns="41474" rIns="41474" bIns="41474" rtlCol="0" anchor="ctr"/>
            <a:lstStyle/>
            <a:p>
              <a:pPr marL="0" lvl="0" indent="0" algn="ctr">
                <a:lnSpc>
                  <a:spcPts val="3500"/>
                </a:lnSpc>
                <a:spcBef>
                  <a:spcPct val="0"/>
                </a:spcBef>
              </a:pPr>
              <a:endParaRPr/>
            </a:p>
          </p:txBody>
        </p:sp>
      </p:grpSp>
      <p:sp>
        <p:nvSpPr>
          <p:cNvPr id="37" name="Freeform 37"/>
          <p:cNvSpPr/>
          <p:nvPr/>
        </p:nvSpPr>
        <p:spPr>
          <a:xfrm>
            <a:off x="10655372" y="7070301"/>
            <a:ext cx="232286" cy="341597"/>
          </a:xfrm>
          <a:custGeom>
            <a:avLst/>
            <a:gdLst/>
            <a:ahLst/>
            <a:cxnLst/>
            <a:rect l="l" t="t" r="r" b="b"/>
            <a:pathLst>
              <a:path w="232286" h="341597">
                <a:moveTo>
                  <a:pt x="0" y="0"/>
                </a:moveTo>
                <a:lnTo>
                  <a:pt x="232286" y="0"/>
                </a:lnTo>
                <a:lnTo>
                  <a:pt x="232286" y="341597"/>
                </a:lnTo>
                <a:lnTo>
                  <a:pt x="0" y="341597"/>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38" name="TextBox 38"/>
          <p:cNvSpPr txBox="1"/>
          <p:nvPr/>
        </p:nvSpPr>
        <p:spPr>
          <a:xfrm>
            <a:off x="10628640" y="5781821"/>
            <a:ext cx="6135360" cy="566354"/>
          </a:xfrm>
          <a:prstGeom prst="rect">
            <a:avLst/>
          </a:prstGeom>
        </p:spPr>
        <p:txBody>
          <a:bodyPr lIns="0" tIns="0" rIns="0" bIns="0" rtlCol="0" anchor="t">
            <a:spAutoFit/>
          </a:bodyPr>
          <a:lstStyle/>
          <a:p>
            <a:pPr algn="l">
              <a:lnSpc>
                <a:spcPts val="4480"/>
              </a:lnSpc>
              <a:spcBef>
                <a:spcPct val="0"/>
              </a:spcBef>
            </a:pPr>
            <a:r>
              <a:rPr sz="3200" b="1">
                <a:solidFill>
                  <a:srgbClr val="0B6F52"/>
                </a:solidFill>
                <a:latin typeface="源柔ゴシック Bold"/>
              </a:rPr>
              <a:t>組み合わせ爆発</a:t>
            </a:r>
          </a:p>
        </p:txBody>
      </p:sp>
      <p:sp>
        <p:nvSpPr>
          <p:cNvPr id="39" name="TextBox 39"/>
          <p:cNvSpPr txBox="1"/>
          <p:nvPr/>
        </p:nvSpPr>
        <p:spPr>
          <a:xfrm>
            <a:off x="9620250" y="7010549"/>
            <a:ext cx="755689" cy="751647"/>
          </a:xfrm>
          <a:prstGeom prst="rect">
            <a:avLst/>
          </a:prstGeom>
        </p:spPr>
        <p:txBody>
          <a:bodyPr lIns="0" tIns="0" rIns="0" bIns="0" rtlCol="0" anchor="t">
            <a:spAutoFit/>
          </a:bodyPr>
          <a:lstStyle/>
          <a:p>
            <a:pPr marL="0" lvl="0" indent="0" algn="ctr">
              <a:lnSpc>
                <a:spcPts val="5616"/>
              </a:lnSpc>
              <a:spcBef>
                <a:spcPct val="0"/>
              </a:spcBef>
            </a:pPr>
            <a:r>
              <a:rPr lang="en-US" sz="4800" b="1">
                <a:solidFill>
                  <a:srgbClr val="0E0E0E"/>
                </a:solidFill>
                <a:latin typeface="源柔ゴシック Bold"/>
                <a:ea typeface="源柔ゴシック Bold"/>
                <a:cs typeface="源柔ゴシック Bold"/>
                <a:sym typeface="源柔ゴシック Bold"/>
              </a:rPr>
              <a:t>4</a:t>
            </a:r>
          </a:p>
        </p:txBody>
      </p:sp>
      <p:sp>
        <p:nvSpPr>
          <p:cNvPr id="40" name="TextBox 40"/>
          <p:cNvSpPr txBox="1"/>
          <p:nvPr/>
        </p:nvSpPr>
        <p:spPr>
          <a:xfrm>
            <a:off x="10655372" y="6350083"/>
            <a:ext cx="6135360" cy="450916"/>
          </a:xfrm>
          <a:prstGeom prst="rect">
            <a:avLst/>
          </a:prstGeom>
        </p:spPr>
        <p:txBody>
          <a:bodyPr lIns="0" tIns="0" rIns="0" bIns="0" rtlCol="0" anchor="t">
            <a:spAutoFit/>
          </a:bodyPr>
          <a:lstStyle/>
          <a:p>
            <a:pPr algn="l">
              <a:lnSpc>
                <a:spcPts val="3500"/>
              </a:lnSpc>
              <a:spcBef>
                <a:spcPct val="0"/>
              </a:spcBef>
            </a:pPr>
            <a:r>
              <a:rPr sz="2500" b="1">
                <a:solidFill>
                  <a:srgbClr val="0E0E0E"/>
                </a:solidFill>
                <a:latin typeface="源柔ゴシック Bold"/>
              </a:rPr>
              <a:t>テンプレ数の問題</a:t>
            </a:r>
          </a:p>
        </p:txBody>
      </p:sp>
      <p:sp>
        <p:nvSpPr>
          <p:cNvPr id="41" name="Freeform 41"/>
          <p:cNvSpPr/>
          <p:nvPr/>
        </p:nvSpPr>
        <p:spPr>
          <a:xfrm>
            <a:off x="11020631" y="7609868"/>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a:p>
        </p:txBody>
      </p:sp>
      <p:sp>
        <p:nvSpPr>
          <p:cNvPr id="42" name="TextBox 42"/>
          <p:cNvSpPr txBox="1"/>
          <p:nvPr/>
        </p:nvSpPr>
        <p:spPr>
          <a:xfrm>
            <a:off x="11412621" y="7515294"/>
            <a:ext cx="5351379" cy="408223"/>
          </a:xfrm>
          <a:prstGeom prst="rect">
            <a:avLst/>
          </a:prstGeom>
        </p:spPr>
        <p:txBody>
          <a:bodyPr lIns="0" tIns="0" rIns="0" bIns="0" rtlCol="0" anchor="t">
            <a:spAutoFit/>
          </a:bodyPr>
          <a:lstStyle/>
          <a:p>
            <a:pPr marL="0" lvl="0" indent="0" algn="just">
              <a:lnSpc>
                <a:spcPts val="3222"/>
              </a:lnSpc>
              <a:spcBef>
                <a:spcPct val="0"/>
              </a:spcBef>
            </a:pPr>
            <a:r>
              <a:rPr sz="2301">
                <a:solidFill>
                  <a:srgbClr val="0E0E0E"/>
                </a:solidFill>
                <a:latin typeface="源柔ゴシック"/>
              </a:rPr>
              <a:t>比較ページは2つ、3つ、4つ……と全パターンの用意が必要</a:t>
            </a:r>
          </a:p>
        </p:txBody>
      </p:sp>
      <p:sp>
        <p:nvSpPr>
          <p:cNvPr id="43" name="Freeform 43"/>
          <p:cNvSpPr/>
          <p:nvPr/>
        </p:nvSpPr>
        <p:spPr>
          <a:xfrm>
            <a:off x="11020631" y="8029610"/>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a:p>
        </p:txBody>
      </p:sp>
      <p:sp>
        <p:nvSpPr>
          <p:cNvPr id="44" name="TextBox 44"/>
          <p:cNvSpPr txBox="1"/>
          <p:nvPr/>
        </p:nvSpPr>
        <p:spPr>
          <a:xfrm>
            <a:off x="11412621" y="7935036"/>
            <a:ext cx="5351379" cy="408223"/>
          </a:xfrm>
          <a:prstGeom prst="rect">
            <a:avLst/>
          </a:prstGeom>
        </p:spPr>
        <p:txBody>
          <a:bodyPr lIns="0" tIns="0" rIns="0" bIns="0" rtlCol="0" anchor="t">
            <a:spAutoFit/>
          </a:bodyPr>
          <a:lstStyle/>
          <a:p>
            <a:pPr marL="0" lvl="0" indent="0" algn="just">
              <a:lnSpc>
                <a:spcPts val="3222"/>
              </a:lnSpc>
              <a:spcBef>
                <a:spcPct val="0"/>
              </a:spcBef>
            </a:pPr>
            <a:r>
              <a:rPr sz="2301">
                <a:solidFill>
                  <a:srgbClr val="0E0E0E"/>
                </a:solidFill>
                <a:latin typeface="源柔ゴシック"/>
              </a:rPr>
              <a:t>グラフも棒、折れ線、円をそれぞれ用意しなければならない</a:t>
            </a:r>
          </a:p>
        </p:txBody>
      </p:sp>
      <p:sp>
        <p:nvSpPr>
          <p:cNvPr id="45" name="Freeform 45"/>
          <p:cNvSpPr/>
          <p:nvPr/>
        </p:nvSpPr>
        <p:spPr>
          <a:xfrm>
            <a:off x="11020631" y="8449351"/>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a:p>
        </p:txBody>
      </p:sp>
      <p:sp>
        <p:nvSpPr>
          <p:cNvPr id="46" name="TextBox 46"/>
          <p:cNvSpPr txBox="1"/>
          <p:nvPr/>
        </p:nvSpPr>
        <p:spPr>
          <a:xfrm>
            <a:off x="11412621" y="8354777"/>
            <a:ext cx="5351379" cy="408223"/>
          </a:xfrm>
          <a:prstGeom prst="rect">
            <a:avLst/>
          </a:prstGeom>
        </p:spPr>
        <p:txBody>
          <a:bodyPr lIns="0" tIns="0" rIns="0" bIns="0" rtlCol="0" anchor="t">
            <a:spAutoFit/>
          </a:bodyPr>
          <a:lstStyle/>
          <a:p>
            <a:pPr marL="0" lvl="0" indent="0" algn="just">
              <a:lnSpc>
                <a:spcPts val="3222"/>
              </a:lnSpc>
              <a:spcBef>
                <a:spcPct val="0"/>
              </a:spcBef>
            </a:pPr>
            <a:r>
              <a:rPr sz="2301">
                <a:solidFill>
                  <a:srgbClr val="0E0E0E"/>
                </a:solidFill>
                <a:latin typeface="源柔ゴシック"/>
              </a:rPr>
              <a:t>テンプレの動的生成には未対応。将来の課題として認識</a:t>
            </a:r>
          </a:p>
        </p:txBody>
      </p:sp>
      <p:sp>
        <p:nvSpPr>
          <p:cNvPr id="47" name="TextBox 47"/>
          <p:cNvSpPr txBox="1"/>
          <p:nvPr/>
        </p:nvSpPr>
        <p:spPr>
          <a:xfrm>
            <a:off x="11020631" y="7003626"/>
            <a:ext cx="5743369" cy="389017"/>
          </a:xfrm>
          <a:prstGeom prst="rect">
            <a:avLst/>
          </a:prstGeom>
        </p:spPr>
        <p:txBody>
          <a:bodyPr lIns="0" tIns="0" rIns="0" bIns="0" rtlCol="0" anchor="t">
            <a:spAutoFit/>
          </a:bodyPr>
          <a:lstStyle/>
          <a:p>
            <a:pPr algn="l">
              <a:lnSpc>
                <a:spcPts val="3220"/>
              </a:lnSpc>
              <a:spcBef>
                <a:spcPct val="0"/>
              </a:spcBef>
            </a:pPr>
            <a:r>
              <a:rPr sz="2300" b="1">
                <a:solidFill>
                  <a:srgbClr val="0E0E0E"/>
                </a:solidFill>
                <a:latin typeface="源柔ゴシック Bold"/>
              </a:rPr>
              <a:t>具体例</a:t>
            </a:r>
          </a:p>
        </p:txBody>
      </p:sp>
      <p:sp>
        <p:nvSpPr>
          <p:cNvPr id="48" name="TextBox 48"/>
          <p:cNvSpPr txBox="1"/>
          <p:nvPr/>
        </p:nvSpPr>
        <p:spPr>
          <a:xfrm>
            <a:off x="2532390" y="5781821"/>
            <a:ext cx="6135360" cy="566354"/>
          </a:xfrm>
          <a:prstGeom prst="rect">
            <a:avLst/>
          </a:prstGeom>
        </p:spPr>
        <p:txBody>
          <a:bodyPr lIns="0" tIns="0" rIns="0" bIns="0" rtlCol="0" anchor="t">
            <a:spAutoFit/>
          </a:bodyPr>
          <a:lstStyle/>
          <a:p>
            <a:pPr algn="l">
              <a:lnSpc>
                <a:spcPts val="4480"/>
              </a:lnSpc>
              <a:spcBef>
                <a:spcPct val="0"/>
              </a:spcBef>
            </a:pPr>
            <a:r>
              <a:rPr sz="3200" b="1">
                <a:solidFill>
                  <a:srgbClr val="0B6F52"/>
                </a:solidFill>
                <a:latin typeface="源柔ゴシック Bold"/>
              </a:rPr>
              <a:t>テンプレ配布</a:t>
            </a:r>
          </a:p>
        </p:txBody>
      </p:sp>
      <p:sp>
        <p:nvSpPr>
          <p:cNvPr id="49" name="TextBox 49"/>
          <p:cNvSpPr txBox="1"/>
          <p:nvPr/>
        </p:nvSpPr>
        <p:spPr>
          <a:xfrm>
            <a:off x="1524000" y="7010549"/>
            <a:ext cx="755689" cy="751647"/>
          </a:xfrm>
          <a:prstGeom prst="rect">
            <a:avLst/>
          </a:prstGeom>
        </p:spPr>
        <p:txBody>
          <a:bodyPr lIns="0" tIns="0" rIns="0" bIns="0" rtlCol="0" anchor="t">
            <a:spAutoFit/>
          </a:bodyPr>
          <a:lstStyle/>
          <a:p>
            <a:pPr marL="0" lvl="0" indent="0" algn="ctr">
              <a:lnSpc>
                <a:spcPts val="5616"/>
              </a:lnSpc>
              <a:spcBef>
                <a:spcPct val="0"/>
              </a:spcBef>
            </a:pPr>
            <a:r>
              <a:rPr lang="en-US" sz="4800" b="1">
                <a:solidFill>
                  <a:srgbClr val="0E0E0E"/>
                </a:solidFill>
                <a:latin typeface="源柔ゴシック Bold"/>
                <a:ea typeface="源柔ゴシック Bold"/>
                <a:cs typeface="源柔ゴシック Bold"/>
                <a:sym typeface="源柔ゴシック Bold"/>
              </a:rPr>
              <a:t>3</a:t>
            </a:r>
          </a:p>
        </p:txBody>
      </p:sp>
      <p:sp>
        <p:nvSpPr>
          <p:cNvPr id="50" name="TextBox 50"/>
          <p:cNvSpPr txBox="1"/>
          <p:nvPr/>
        </p:nvSpPr>
        <p:spPr>
          <a:xfrm>
            <a:off x="2559122" y="6350083"/>
            <a:ext cx="6135360" cy="450916"/>
          </a:xfrm>
          <a:prstGeom prst="rect">
            <a:avLst/>
          </a:prstGeom>
        </p:spPr>
        <p:txBody>
          <a:bodyPr lIns="0" tIns="0" rIns="0" bIns="0" rtlCol="0" anchor="t">
            <a:spAutoFit/>
          </a:bodyPr>
          <a:lstStyle/>
          <a:p>
            <a:pPr algn="l">
              <a:lnSpc>
                <a:spcPts val="3500"/>
              </a:lnSpc>
              <a:spcBef>
                <a:spcPct val="0"/>
              </a:spcBef>
            </a:pPr>
            <a:r>
              <a:rPr sz="2500" b="1">
                <a:solidFill>
                  <a:srgbClr val="0E0E0E"/>
                </a:solidFill>
                <a:latin typeface="源柔ゴシック Bold"/>
              </a:rPr>
              <a:t>ライセンスの問題</a:t>
            </a:r>
          </a:p>
        </p:txBody>
      </p:sp>
      <p:sp>
        <p:nvSpPr>
          <p:cNvPr id="51" name="TextBox 51"/>
          <p:cNvSpPr txBox="1"/>
          <p:nvPr/>
        </p:nvSpPr>
        <p:spPr>
          <a:xfrm>
            <a:off x="2924381" y="7003626"/>
            <a:ext cx="5743369" cy="389017"/>
          </a:xfrm>
          <a:prstGeom prst="rect">
            <a:avLst/>
          </a:prstGeom>
        </p:spPr>
        <p:txBody>
          <a:bodyPr lIns="0" tIns="0" rIns="0" bIns="0" rtlCol="0" anchor="t">
            <a:spAutoFit/>
          </a:bodyPr>
          <a:lstStyle/>
          <a:p>
            <a:pPr algn="l">
              <a:lnSpc>
                <a:spcPts val="3220"/>
              </a:lnSpc>
              <a:spcBef>
                <a:spcPct val="0"/>
              </a:spcBef>
            </a:pPr>
            <a:r>
              <a:rPr sz="2300" b="1">
                <a:solidFill>
                  <a:srgbClr val="0E0E0E"/>
                </a:solidFill>
                <a:latin typeface="源柔ゴシック Bold"/>
              </a:rPr>
              <a:t>注意点</a:t>
            </a:r>
          </a:p>
        </p:txBody>
      </p:sp>
      <p:sp>
        <p:nvSpPr>
          <p:cNvPr id="52" name="Freeform 52"/>
          <p:cNvSpPr/>
          <p:nvPr/>
        </p:nvSpPr>
        <p:spPr>
          <a:xfrm>
            <a:off x="2924381" y="7609868"/>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a:p>
        </p:txBody>
      </p:sp>
      <p:sp>
        <p:nvSpPr>
          <p:cNvPr id="53" name="Freeform 53"/>
          <p:cNvSpPr/>
          <p:nvPr/>
        </p:nvSpPr>
        <p:spPr>
          <a:xfrm>
            <a:off x="2924381" y="8029610"/>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a:p>
        </p:txBody>
      </p:sp>
      <p:sp>
        <p:nvSpPr>
          <p:cNvPr id="54" name="Freeform 54"/>
          <p:cNvSpPr/>
          <p:nvPr/>
        </p:nvSpPr>
        <p:spPr>
          <a:xfrm>
            <a:off x="2924381" y="8449351"/>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a:p>
        </p:txBody>
      </p:sp>
      <p:sp>
        <p:nvSpPr>
          <p:cNvPr id="55" name="TextBox 55"/>
          <p:cNvSpPr txBox="1"/>
          <p:nvPr/>
        </p:nvSpPr>
        <p:spPr>
          <a:xfrm>
            <a:off x="11366500" y="684722"/>
            <a:ext cx="5397500" cy="408271"/>
          </a:xfrm>
          <a:prstGeom prst="rect">
            <a:avLst/>
          </a:prstGeom>
        </p:spPr>
        <p:txBody>
          <a:bodyPr lIns="0" tIns="0" rIns="0" bIns="0" rtlCol="0" anchor="t">
            <a:spAutoFit/>
          </a:bodyPr>
          <a:lstStyle/>
          <a:p>
            <a:pPr marL="0" lvl="0" indent="0" algn="r">
              <a:lnSpc>
                <a:spcPts val="3220"/>
              </a:lnSpc>
              <a:spcBef>
                <a:spcPct val="0"/>
              </a:spcBef>
            </a:pPr>
            <a:r>
              <a:rPr sz="2300" b="1">
                <a:solidFill>
                  <a:srgbClr val="414141"/>
                </a:solidFill>
                <a:latin typeface="源柔ゴシック Bold"/>
              </a:rPr>
              <a:t>06 現時点の課題と今後</a:t>
            </a:r>
          </a:p>
        </p:txBody>
      </p:sp>
      <p:sp>
        <p:nvSpPr>
          <p:cNvPr id="56" name="TextBox 56"/>
          <p:cNvSpPr txBox="1"/>
          <p:nvPr/>
        </p:nvSpPr>
        <p:spPr>
          <a:xfrm>
            <a:off x="1524000" y="1438275"/>
            <a:ext cx="10795000" cy="615950"/>
          </a:xfrm>
          <a:prstGeom prst="rect">
            <a:avLst/>
          </a:prstGeom>
        </p:spPr>
        <p:txBody>
          <a:bodyPr lIns="0" tIns="0" rIns="0" bIns="0" rtlCol="0" anchor="t">
            <a:spAutoFit/>
          </a:bodyPr>
          <a:lstStyle/>
          <a:p>
            <a:pPr marL="0" lvl="0" indent="0" algn="l">
              <a:lnSpc>
                <a:spcPts val="4899"/>
              </a:lnSpc>
              <a:spcBef>
                <a:spcPct val="0"/>
              </a:spcBef>
            </a:pPr>
            <a:r>
              <a:rPr sz="3499" b="1">
                <a:solidFill>
                  <a:srgbClr val="0B6F52"/>
                </a:solidFill>
                <a:latin typeface="源柔ゴシック Bold"/>
              </a:rPr>
              <a:t>4つの課題を正直に共有</a:t>
            </a:r>
          </a:p>
        </p:txBody>
      </p:sp>
      <p:sp>
        <p:nvSpPr>
          <p:cNvPr id="57" name="TextBox 57"/>
          <p:cNvSpPr txBox="1"/>
          <p:nvPr/>
        </p:nvSpPr>
        <p:spPr>
          <a:xfrm>
            <a:off x="3316371" y="7515294"/>
            <a:ext cx="5351379" cy="408223"/>
          </a:xfrm>
          <a:prstGeom prst="rect">
            <a:avLst/>
          </a:prstGeom>
        </p:spPr>
        <p:txBody>
          <a:bodyPr lIns="0" tIns="0" rIns="0" bIns="0" rtlCol="0" anchor="t">
            <a:spAutoFit/>
          </a:bodyPr>
          <a:lstStyle/>
          <a:p>
            <a:pPr marL="0" lvl="0" indent="0" algn="just">
              <a:lnSpc>
                <a:spcPts val="3222"/>
              </a:lnSpc>
              <a:spcBef>
                <a:spcPct val="0"/>
              </a:spcBef>
            </a:pPr>
            <a:r>
              <a:rPr sz="2301">
                <a:solidFill>
                  <a:srgbClr val="0E0E0E"/>
                </a:solidFill>
                <a:latin typeface="源柔ゴシック"/>
              </a:rPr>
              <a:t>現在のテンプレはCanvaからDLしたものを元に加工している</a:t>
            </a:r>
          </a:p>
        </p:txBody>
      </p:sp>
      <p:sp>
        <p:nvSpPr>
          <p:cNvPr id="58" name="TextBox 58"/>
          <p:cNvSpPr txBox="1"/>
          <p:nvPr/>
        </p:nvSpPr>
        <p:spPr>
          <a:xfrm>
            <a:off x="3316371" y="7935036"/>
            <a:ext cx="5351379" cy="408223"/>
          </a:xfrm>
          <a:prstGeom prst="rect">
            <a:avLst/>
          </a:prstGeom>
        </p:spPr>
        <p:txBody>
          <a:bodyPr lIns="0" tIns="0" rIns="0" bIns="0" rtlCol="0" anchor="t">
            <a:spAutoFit/>
          </a:bodyPr>
          <a:lstStyle/>
          <a:p>
            <a:pPr marL="0" lvl="0" indent="0" algn="just">
              <a:lnSpc>
                <a:spcPts val="3222"/>
              </a:lnSpc>
              <a:spcBef>
                <a:spcPct val="0"/>
              </a:spcBef>
            </a:pPr>
            <a:r>
              <a:rPr sz="2301">
                <a:solidFill>
                  <a:srgbClr val="0E0E0E"/>
                </a:solidFill>
                <a:latin typeface="源柔ゴシック"/>
              </a:rPr>
              <a:t>Canva利用規約で素材の再配布が禁止されている可能性がある</a:t>
            </a:r>
          </a:p>
        </p:txBody>
      </p:sp>
      <p:sp>
        <p:nvSpPr>
          <p:cNvPr id="59" name="TextBox 59"/>
          <p:cNvSpPr txBox="1"/>
          <p:nvPr/>
        </p:nvSpPr>
        <p:spPr>
          <a:xfrm>
            <a:off x="3316371" y="8354777"/>
            <a:ext cx="5351379" cy="408223"/>
          </a:xfrm>
          <a:prstGeom prst="rect">
            <a:avLst/>
          </a:prstGeom>
        </p:spPr>
        <p:txBody>
          <a:bodyPr lIns="0" tIns="0" rIns="0" bIns="0" rtlCol="0" anchor="t">
            <a:spAutoFit/>
          </a:bodyPr>
          <a:lstStyle/>
          <a:p>
            <a:pPr marL="0" lvl="0" indent="0" algn="just">
              <a:lnSpc>
                <a:spcPts val="3222"/>
              </a:lnSpc>
              <a:spcBef>
                <a:spcPct val="0"/>
              </a:spcBef>
            </a:pPr>
            <a:r>
              <a:rPr sz="2301">
                <a:solidFill>
                  <a:srgbClr val="0E0E0E"/>
                </a:solidFill>
                <a:latin typeface="源柔ゴシック"/>
              </a:rPr>
              <a:t>配布時は自作テンプレか再配布可能な素材を使う必要あり</a:t>
            </a:r>
          </a:p>
        </p:txBody>
      </p:sp>
      <p:sp>
        <p:nvSpPr>
          <p:cNvPr id="60" name="Freeform 60"/>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a:p>
        </p:txBody>
      </p:sp>
      <p:sp>
        <p:nvSpPr>
          <p:cNvPr id="61" name="Freeform 61"/>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a:p>
        </p:txBody>
      </p:sp>
      <p:grpSp>
        <p:nvGrpSpPr>
          <p:cNvPr id="62" name="Group 62"/>
          <p:cNvGrpSpPr/>
          <p:nvPr/>
        </p:nvGrpSpPr>
        <p:grpSpPr>
          <a:xfrm>
            <a:off x="-277072" y="-277111"/>
            <a:ext cx="473615" cy="10887559"/>
            <a:chOff x="0" y="0"/>
            <a:chExt cx="124738" cy="2867505"/>
          </a:xfrm>
        </p:grpSpPr>
        <p:sp>
          <p:nvSpPr>
            <p:cNvPr id="63" name="Freeform 63"/>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0B6F52"/>
            </a:solidFill>
          </p:spPr>
          <p:txBody>
            <a:bodyPr/>
            <a:lstStyle/>
            <a:p>
              <a:endParaRPr/>
            </a:p>
          </p:txBody>
        </p:sp>
        <p:sp>
          <p:nvSpPr>
            <p:cNvPr id="64" name="TextBox 64"/>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3" name="Freeform 3"/>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8" name="Group 8"/>
          <p:cNvGrpSpPr/>
          <p:nvPr/>
        </p:nvGrpSpPr>
        <p:grpSpPr>
          <a:xfrm>
            <a:off x="-277072" y="-277111"/>
            <a:ext cx="473615" cy="10887559"/>
            <a:chOff x="0" y="0"/>
            <a:chExt cx="124738" cy="2867505"/>
          </a:xfrm>
        </p:grpSpPr>
        <p:sp>
          <p:nvSpPr>
            <p:cNvPr id="9" name="Freeform 9"/>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10" name="TextBox 10"/>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11" name="TextBox 10"/>
          <p:cNvSpPr txBox="1"/>
          <p:nvPr/>
        </p:nvSpPr>
        <p:spPr>
          <a:xfrm>
            <a:off x="914400" y="1234440"/>
            <a:ext cx="16459200" cy="925830"/>
          </a:xfrm>
          <a:prstGeom prst="rect">
            <a:avLst/>
          </a:prstGeom>
          <a:noFill/>
        </p:spPr>
        <p:txBody>
          <a:bodyPr wrap="square">
            <a:spAutoFit/>
          </a:bodyPr>
          <a:lstStyle/>
          <a:p>
            <a:pPr algn="l"/>
            <a:r>
              <a:rPr sz="3500" b="1">
                <a:solidFill>
                  <a:srgbClr val="1B5E20"/>
                </a:solidFill>
                <a:latin typeface="源柔ゴシック Bold"/>
              </a:rPr>
              <a:t>06 JSON分割出力の問題と対策</a:t>
            </a:r>
          </a:p>
        </p:txBody>
      </p:sp>
      <p:sp>
        <p:nvSpPr>
          <p:cNvPr id="12" name="TextBox 11"/>
          <p:cNvSpPr txBox="1"/>
          <p:nvPr/>
        </p:nvSpPr>
        <p:spPr>
          <a:xfrm>
            <a:off x="914400" y="3268279"/>
            <a:ext cx="8046720" cy="707886"/>
          </a:xfrm>
          <a:prstGeom prst="rect">
            <a:avLst/>
          </a:prstGeom>
          <a:noFill/>
        </p:spPr>
        <p:txBody>
          <a:bodyPr wrap="square">
            <a:spAutoFit/>
          </a:bodyPr>
          <a:lstStyle/>
          <a:p>
            <a:pPr algn="l"/>
            <a:r>
              <a:rPr sz="4000" b="1">
                <a:solidFill>
                  <a:srgbClr val="1B5E20"/>
                </a:solidFill>
                <a:latin typeface="源柔ゴシック Bold"/>
              </a:rPr>
              <a:t>長いJSONの取り扱い</a:t>
            </a:r>
          </a:p>
        </p:txBody>
      </p:sp>
      <p:sp>
        <p:nvSpPr>
          <p:cNvPr id="13" name="TextBox 12"/>
          <p:cNvSpPr txBox="1"/>
          <p:nvPr/>
        </p:nvSpPr>
        <p:spPr>
          <a:xfrm>
            <a:off x="914400" y="5770361"/>
            <a:ext cx="8046720" cy="646331"/>
          </a:xfrm>
          <a:prstGeom prst="rect">
            <a:avLst/>
          </a:prstGeom>
          <a:noFill/>
        </p:spPr>
        <p:txBody>
          <a:bodyPr wrap="square">
            <a:spAutoFit/>
          </a:bodyPr>
          <a:lstStyle/>
          <a:p>
            <a:pPr algn="l"/>
            <a:r>
              <a:rPr sz="2520">
                <a:solidFill>
                  <a:srgbClr val="1B2820"/>
                </a:solidFill>
                <a:latin typeface="源柔ゴシック Bold"/>
              </a:rPr>
              <a:t>非常に長いプレゼンではAIがJSONを分割出力する場合がある。分割された各パートが独立したJSONになるとエラーの原因に。「繋げたら1つのJSONになるように」という明示的指示で対処できる。</a:t>
            </a:r>
          </a:p>
        </p:txBody>
      </p:sp>
      <p:sp>
        <p:nvSpPr>
          <p:cNvPr id="15" name="Rectangle 14"/>
          <p:cNvSpPr/>
          <p:nvPr/>
        </p:nvSpPr>
        <p:spPr>
          <a:xfrm>
            <a:off x="914400" y="2198370"/>
            <a:ext cx="4023360" cy="50800"/>
          </a:xfrm>
          <a:prstGeom prst="rect">
            <a:avLst/>
          </a:prstGeom>
          <a:solidFill>
            <a:srgbClr val="FFD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5" name="図 4">
            <a:extLst>
              <a:ext uri="{FF2B5EF4-FFF2-40B4-BE49-F238E27FC236}">
                <a16:creationId xmlns:a16="http://schemas.microsoft.com/office/drawing/2014/main" id="{915FFFA0-E3BC-4F47-5388-41ECC55DB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5526" y="3319638"/>
            <a:ext cx="8399992" cy="417794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2381009"/>
            <a:ext cx="4762500" cy="6381991"/>
            <a:chOff x="0" y="0"/>
            <a:chExt cx="1254321" cy="1680854"/>
          </a:xfrm>
        </p:grpSpPr>
        <p:sp>
          <p:nvSpPr>
            <p:cNvPr id="3" name="Freeform 3"/>
            <p:cNvSpPr/>
            <p:nvPr/>
          </p:nvSpPr>
          <p:spPr>
            <a:xfrm>
              <a:off x="0" y="0"/>
              <a:ext cx="1254321" cy="1680854"/>
            </a:xfrm>
            <a:custGeom>
              <a:avLst/>
              <a:gdLst/>
              <a:ahLst/>
              <a:cxnLst/>
              <a:rect l="l" t="t" r="r" b="b"/>
              <a:pathLst>
                <a:path w="1254321" h="1680854">
                  <a:moveTo>
                    <a:pt x="32512" y="0"/>
                  </a:moveTo>
                  <a:lnTo>
                    <a:pt x="1221809" y="0"/>
                  </a:lnTo>
                  <a:cubicBezTo>
                    <a:pt x="1230432" y="0"/>
                    <a:pt x="1238701" y="3425"/>
                    <a:pt x="1244798" y="9523"/>
                  </a:cubicBezTo>
                  <a:cubicBezTo>
                    <a:pt x="1250896" y="15620"/>
                    <a:pt x="1254321" y="23889"/>
                    <a:pt x="1254321" y="32512"/>
                  </a:cubicBezTo>
                  <a:lnTo>
                    <a:pt x="1254321" y="1648342"/>
                  </a:lnTo>
                  <a:cubicBezTo>
                    <a:pt x="1254321" y="1666298"/>
                    <a:pt x="1239765" y="1680854"/>
                    <a:pt x="1221809" y="1680854"/>
                  </a:cubicBezTo>
                  <a:lnTo>
                    <a:pt x="32512" y="1680854"/>
                  </a:lnTo>
                  <a:cubicBezTo>
                    <a:pt x="14556" y="1680854"/>
                    <a:pt x="0" y="1666298"/>
                    <a:pt x="0" y="1648342"/>
                  </a:cubicBezTo>
                  <a:lnTo>
                    <a:pt x="0" y="32512"/>
                  </a:lnTo>
                  <a:cubicBezTo>
                    <a:pt x="0" y="23889"/>
                    <a:pt x="3425" y="15620"/>
                    <a:pt x="9523" y="9523"/>
                  </a:cubicBezTo>
                  <a:cubicBezTo>
                    <a:pt x="15620" y="3425"/>
                    <a:pt x="23889" y="0"/>
                    <a:pt x="32512" y="0"/>
                  </a:cubicBezTo>
                  <a:close/>
                </a:path>
              </a:pathLst>
            </a:custGeom>
            <a:solidFill>
              <a:srgbClr val="FFFFFF"/>
            </a:solidFill>
            <a:ln w="47625" cap="sq">
              <a:solidFill>
                <a:srgbClr val="0B6F52"/>
              </a:solidFill>
              <a:prstDash val="solid"/>
              <a:miter/>
            </a:ln>
          </p:spPr>
          <p:txBody>
            <a:bodyPr/>
            <a:lstStyle/>
            <a:p>
              <a:endParaRPr/>
            </a:p>
          </p:txBody>
        </p:sp>
        <p:sp>
          <p:nvSpPr>
            <p:cNvPr id="4" name="TextBox 4"/>
            <p:cNvSpPr txBox="1"/>
            <p:nvPr/>
          </p:nvSpPr>
          <p:spPr>
            <a:xfrm>
              <a:off x="0" y="-76200"/>
              <a:ext cx="1254321" cy="1757054"/>
            </a:xfrm>
            <a:prstGeom prst="rect">
              <a:avLst/>
            </a:prstGeom>
          </p:spPr>
          <p:txBody>
            <a:bodyPr lIns="50800" tIns="50800" rIns="50800" bIns="50800" rtlCol="0" anchor="ctr"/>
            <a:lstStyle/>
            <a:p>
              <a:pPr algn="ctr">
                <a:lnSpc>
                  <a:spcPts val="3500"/>
                </a:lnSpc>
              </a:pPr>
              <a:endParaRPr/>
            </a:p>
          </p:txBody>
        </p:sp>
      </p:grpSp>
      <p:sp>
        <p:nvSpPr>
          <p:cNvPr id="5" name="TextBox 5"/>
          <p:cNvSpPr txBox="1"/>
          <p:nvPr/>
        </p:nvSpPr>
        <p:spPr>
          <a:xfrm>
            <a:off x="11366500" y="684722"/>
            <a:ext cx="5397500" cy="408271"/>
          </a:xfrm>
          <a:prstGeom prst="rect">
            <a:avLst/>
          </a:prstGeom>
        </p:spPr>
        <p:txBody>
          <a:bodyPr lIns="0" tIns="0" rIns="0" bIns="0" rtlCol="0" anchor="t">
            <a:spAutoFit/>
          </a:bodyPr>
          <a:lstStyle/>
          <a:p>
            <a:pPr marL="0" lvl="0" indent="0" algn="r">
              <a:lnSpc>
                <a:spcPts val="3220"/>
              </a:lnSpc>
              <a:spcBef>
                <a:spcPct val="0"/>
              </a:spcBef>
            </a:pPr>
            <a:r>
              <a:rPr sz="2300" b="1">
                <a:solidFill>
                  <a:srgbClr val="414141"/>
                </a:solidFill>
                <a:latin typeface="源柔ゴシック Bold"/>
              </a:rPr>
              <a:t>06 現時点の課題と今後</a:t>
            </a:r>
          </a:p>
        </p:txBody>
      </p:sp>
      <p:sp>
        <p:nvSpPr>
          <p:cNvPr id="6" name="TextBox 6"/>
          <p:cNvSpPr txBox="1"/>
          <p:nvPr/>
        </p:nvSpPr>
        <p:spPr>
          <a:xfrm>
            <a:off x="1524000" y="1438275"/>
            <a:ext cx="10795000" cy="615950"/>
          </a:xfrm>
          <a:prstGeom prst="rect">
            <a:avLst/>
          </a:prstGeom>
        </p:spPr>
        <p:txBody>
          <a:bodyPr lIns="0" tIns="0" rIns="0" bIns="0" rtlCol="0" anchor="t">
            <a:spAutoFit/>
          </a:bodyPr>
          <a:lstStyle/>
          <a:p>
            <a:pPr marL="0" lvl="0" indent="0" algn="l">
              <a:lnSpc>
                <a:spcPts val="4899"/>
              </a:lnSpc>
              <a:spcBef>
                <a:spcPct val="0"/>
              </a:spcBef>
            </a:pPr>
            <a:r>
              <a:rPr sz="3499" b="1">
                <a:solidFill>
                  <a:srgbClr val="0B6F52"/>
                </a:solidFill>
                <a:latin typeface="源柔ゴシック Bold"/>
              </a:rPr>
              <a:t>将来のロードマップ</a:t>
            </a:r>
          </a:p>
        </p:txBody>
      </p:sp>
      <p:grpSp>
        <p:nvGrpSpPr>
          <p:cNvPr id="7" name="Group 7"/>
          <p:cNvGrpSpPr/>
          <p:nvPr/>
        </p:nvGrpSpPr>
        <p:grpSpPr>
          <a:xfrm>
            <a:off x="2000250" y="5475179"/>
            <a:ext cx="3810000" cy="534194"/>
            <a:chOff x="0" y="0"/>
            <a:chExt cx="1003457" cy="140693"/>
          </a:xfrm>
        </p:grpSpPr>
        <p:sp>
          <p:nvSpPr>
            <p:cNvPr id="8" name="Freeform 8"/>
            <p:cNvSpPr/>
            <p:nvPr/>
          </p:nvSpPr>
          <p:spPr>
            <a:xfrm>
              <a:off x="0" y="0"/>
              <a:ext cx="1003457" cy="140693"/>
            </a:xfrm>
            <a:custGeom>
              <a:avLst/>
              <a:gdLst/>
              <a:ahLst/>
              <a:cxnLst/>
              <a:rect l="l" t="t" r="r" b="b"/>
              <a:pathLst>
                <a:path w="1003457" h="140693">
                  <a:moveTo>
                    <a:pt x="70347" y="0"/>
                  </a:moveTo>
                  <a:lnTo>
                    <a:pt x="933110" y="0"/>
                  </a:lnTo>
                  <a:cubicBezTo>
                    <a:pt x="951767" y="0"/>
                    <a:pt x="969660" y="7411"/>
                    <a:pt x="982853" y="20604"/>
                  </a:cubicBezTo>
                  <a:cubicBezTo>
                    <a:pt x="996045" y="33797"/>
                    <a:pt x="1003457" y="51690"/>
                    <a:pt x="1003457" y="70347"/>
                  </a:cubicBezTo>
                  <a:lnTo>
                    <a:pt x="1003457" y="70347"/>
                  </a:lnTo>
                  <a:cubicBezTo>
                    <a:pt x="1003457" y="109198"/>
                    <a:pt x="971962" y="140693"/>
                    <a:pt x="933110" y="140693"/>
                  </a:cubicBezTo>
                  <a:lnTo>
                    <a:pt x="70347" y="140693"/>
                  </a:lnTo>
                  <a:cubicBezTo>
                    <a:pt x="51690" y="140693"/>
                    <a:pt x="33797" y="133282"/>
                    <a:pt x="20604" y="120089"/>
                  </a:cubicBezTo>
                  <a:cubicBezTo>
                    <a:pt x="7411" y="106897"/>
                    <a:pt x="0" y="89004"/>
                    <a:pt x="0" y="70347"/>
                  </a:cubicBezTo>
                  <a:lnTo>
                    <a:pt x="0" y="70347"/>
                  </a:lnTo>
                  <a:cubicBezTo>
                    <a:pt x="0" y="51690"/>
                    <a:pt x="7411" y="33797"/>
                    <a:pt x="20604" y="20604"/>
                  </a:cubicBezTo>
                  <a:cubicBezTo>
                    <a:pt x="33797" y="7411"/>
                    <a:pt x="51690" y="0"/>
                    <a:pt x="70347" y="0"/>
                  </a:cubicBezTo>
                  <a:close/>
                </a:path>
              </a:pathLst>
            </a:custGeom>
            <a:solidFill>
              <a:srgbClr val="B8EE73"/>
            </a:solidFill>
          </p:spPr>
          <p:txBody>
            <a:bodyPr/>
            <a:lstStyle/>
            <a:p>
              <a:endParaRPr/>
            </a:p>
          </p:txBody>
        </p:sp>
        <p:sp>
          <p:nvSpPr>
            <p:cNvPr id="9" name="TextBox 9"/>
            <p:cNvSpPr txBox="1"/>
            <p:nvPr/>
          </p:nvSpPr>
          <p:spPr>
            <a:xfrm>
              <a:off x="0" y="-76200"/>
              <a:ext cx="1003457" cy="216893"/>
            </a:xfrm>
            <a:prstGeom prst="rect">
              <a:avLst/>
            </a:prstGeom>
          </p:spPr>
          <p:txBody>
            <a:bodyPr lIns="50800" tIns="50800" rIns="50800" bIns="50800" rtlCol="0" anchor="ctr"/>
            <a:lstStyle/>
            <a:p>
              <a:pPr algn="ctr">
                <a:lnSpc>
                  <a:spcPts val="3500"/>
                </a:lnSpc>
              </a:pPr>
              <a:endParaRPr/>
            </a:p>
          </p:txBody>
        </p:sp>
      </p:grpSp>
      <p:sp>
        <p:nvSpPr>
          <p:cNvPr id="10" name="TextBox 10"/>
          <p:cNvSpPr txBox="1"/>
          <p:nvPr/>
        </p:nvSpPr>
        <p:spPr>
          <a:xfrm>
            <a:off x="2000250" y="4157880"/>
            <a:ext cx="3810000" cy="1128545"/>
          </a:xfrm>
          <a:prstGeom prst="rect">
            <a:avLst/>
          </a:prstGeom>
        </p:spPr>
        <p:txBody>
          <a:bodyPr lIns="0" tIns="0" rIns="0" bIns="0" rtlCol="0" anchor="t">
            <a:spAutoFit/>
          </a:bodyPr>
          <a:lstStyle/>
          <a:p>
            <a:pPr algn="ctr">
              <a:lnSpc>
                <a:spcPts val="4464"/>
              </a:lnSpc>
            </a:pPr>
            <a:r>
              <a:rPr sz="3188" b="1">
                <a:solidFill>
                  <a:srgbClr val="0B6F52"/>
                </a:solidFill>
                <a:latin typeface="源柔ゴシック Bold"/>
              </a:rPr>
              <a:t>短期</a:t>
            </a:r>
          </a:p>
          <a:p>
            <a:pPr algn="ctr">
              <a:lnSpc>
                <a:spcPts val="4464"/>
              </a:lnSpc>
              <a:spcBef>
                <a:spcPct val="0"/>
              </a:spcBef>
            </a:pPr>
            <a:endParaRPr lang="en-US" sz="3188" b="1">
              <a:solidFill>
                <a:srgbClr val="0B6F52"/>
              </a:solidFill>
              <a:latin typeface="源柔ゴシック Bold"/>
              <a:ea typeface="源柔ゴシック Bold"/>
              <a:cs typeface="源柔ゴシック Bold"/>
              <a:sym typeface="源柔ゴシック Bold"/>
            </a:endParaRPr>
          </a:p>
        </p:txBody>
      </p:sp>
      <p:sp>
        <p:nvSpPr>
          <p:cNvPr id="11" name="TextBox 11"/>
          <p:cNvSpPr txBox="1"/>
          <p:nvPr/>
        </p:nvSpPr>
        <p:spPr>
          <a:xfrm>
            <a:off x="2000250" y="5534330"/>
            <a:ext cx="3810000" cy="358742"/>
          </a:xfrm>
          <a:prstGeom prst="rect">
            <a:avLst/>
          </a:prstGeom>
        </p:spPr>
        <p:txBody>
          <a:bodyPr lIns="0" tIns="0" rIns="0" bIns="0" rtlCol="0" anchor="t">
            <a:spAutoFit/>
          </a:bodyPr>
          <a:lstStyle/>
          <a:p>
            <a:pPr algn="ctr">
              <a:lnSpc>
                <a:spcPts val="2800"/>
              </a:lnSpc>
              <a:spcBef>
                <a:spcPct val="0"/>
              </a:spcBef>
            </a:pPr>
            <a:r>
              <a:rPr sz="2000" b="1">
                <a:solidFill>
                  <a:srgbClr val="0B6F52"/>
                </a:solidFill>
                <a:latin typeface="源柔ゴシック Bold"/>
              </a:rPr>
              <a:t>〜3ヶ月以内</a:t>
            </a:r>
          </a:p>
        </p:txBody>
      </p:sp>
      <p:sp>
        <p:nvSpPr>
          <p:cNvPr id="12" name="Freeform 12"/>
          <p:cNvSpPr/>
          <p:nvPr/>
        </p:nvSpPr>
        <p:spPr>
          <a:xfrm>
            <a:off x="2000250" y="6510176"/>
            <a:ext cx="269992" cy="269992"/>
          </a:xfrm>
          <a:custGeom>
            <a:avLst/>
            <a:gdLst/>
            <a:ahLst/>
            <a:cxnLst/>
            <a:rect l="l" t="t" r="r" b="b"/>
            <a:pathLst>
              <a:path w="269992" h="269992">
                <a:moveTo>
                  <a:pt x="0" y="0"/>
                </a:moveTo>
                <a:lnTo>
                  <a:pt x="269992" y="0"/>
                </a:lnTo>
                <a:lnTo>
                  <a:pt x="269992" y="269991"/>
                </a:lnTo>
                <a:lnTo>
                  <a:pt x="0" y="26999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sp>
        <p:nvSpPr>
          <p:cNvPr id="13" name="TextBox 13"/>
          <p:cNvSpPr txBox="1"/>
          <p:nvPr/>
        </p:nvSpPr>
        <p:spPr>
          <a:xfrm>
            <a:off x="2347103" y="6417140"/>
            <a:ext cx="3463147" cy="767345"/>
          </a:xfrm>
          <a:prstGeom prst="rect">
            <a:avLst/>
          </a:prstGeom>
        </p:spPr>
        <p:txBody>
          <a:bodyPr lIns="0" tIns="0" rIns="0" bIns="0" rtlCol="0" anchor="t">
            <a:spAutoFit/>
          </a:bodyPr>
          <a:lstStyle/>
          <a:p>
            <a:pPr marL="0" lvl="0" indent="0" algn="just">
              <a:lnSpc>
                <a:spcPts val="3045"/>
              </a:lnSpc>
              <a:spcBef>
                <a:spcPct val="0"/>
              </a:spcBef>
            </a:pPr>
            <a:r>
              <a:rPr sz="2175">
                <a:solidFill>
                  <a:srgbClr val="0E0E0E"/>
                </a:solidFill>
                <a:latin typeface="源柔ゴシック"/>
              </a:rPr>
              <a:t>プロンプトの精度向上とテンプレート拡充</a:t>
            </a:r>
          </a:p>
        </p:txBody>
      </p:sp>
      <p:sp>
        <p:nvSpPr>
          <p:cNvPr id="14" name="Freeform 14"/>
          <p:cNvSpPr/>
          <p:nvPr/>
        </p:nvSpPr>
        <p:spPr>
          <a:xfrm>
            <a:off x="2000250" y="7576675"/>
            <a:ext cx="269992" cy="269992"/>
          </a:xfrm>
          <a:custGeom>
            <a:avLst/>
            <a:gdLst/>
            <a:ahLst/>
            <a:cxnLst/>
            <a:rect l="l" t="t" r="r" b="b"/>
            <a:pathLst>
              <a:path w="269992" h="269992">
                <a:moveTo>
                  <a:pt x="0" y="0"/>
                </a:moveTo>
                <a:lnTo>
                  <a:pt x="269992" y="0"/>
                </a:lnTo>
                <a:lnTo>
                  <a:pt x="269992" y="269992"/>
                </a:lnTo>
                <a:lnTo>
                  <a:pt x="0" y="26999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sp>
        <p:nvSpPr>
          <p:cNvPr id="15" name="TextBox 15"/>
          <p:cNvSpPr txBox="1"/>
          <p:nvPr/>
        </p:nvSpPr>
        <p:spPr>
          <a:xfrm>
            <a:off x="2347103" y="7483640"/>
            <a:ext cx="3463147" cy="767345"/>
          </a:xfrm>
          <a:prstGeom prst="rect">
            <a:avLst/>
          </a:prstGeom>
        </p:spPr>
        <p:txBody>
          <a:bodyPr lIns="0" tIns="0" rIns="0" bIns="0" rtlCol="0" anchor="t">
            <a:spAutoFit/>
          </a:bodyPr>
          <a:lstStyle/>
          <a:p>
            <a:pPr marL="0" lvl="0" indent="0" algn="just">
              <a:lnSpc>
                <a:spcPts val="3045"/>
              </a:lnSpc>
              <a:spcBef>
                <a:spcPct val="0"/>
              </a:spcBef>
            </a:pPr>
            <a:r>
              <a:rPr sz="2175">
                <a:solidFill>
                  <a:srgbClr val="0E0E0E"/>
                </a:solidFill>
                <a:latin typeface="源柔ゴシック"/>
              </a:rPr>
              <a:t>nanoBanana連携のワークフロー確立</a:t>
            </a:r>
          </a:p>
        </p:txBody>
      </p:sp>
      <p:grpSp>
        <p:nvGrpSpPr>
          <p:cNvPr id="16" name="Group 16"/>
          <p:cNvGrpSpPr/>
          <p:nvPr/>
        </p:nvGrpSpPr>
        <p:grpSpPr>
          <a:xfrm>
            <a:off x="2000250" y="2893024"/>
            <a:ext cx="3810000" cy="974344"/>
            <a:chOff x="0" y="0"/>
            <a:chExt cx="3801021" cy="972047"/>
          </a:xfrm>
        </p:grpSpPr>
        <p:sp>
          <p:nvSpPr>
            <p:cNvPr id="17" name="Freeform 17"/>
            <p:cNvSpPr/>
            <p:nvPr/>
          </p:nvSpPr>
          <p:spPr>
            <a:xfrm>
              <a:off x="0" y="0"/>
              <a:ext cx="3801021" cy="972047"/>
            </a:xfrm>
            <a:custGeom>
              <a:avLst/>
              <a:gdLst/>
              <a:ahLst/>
              <a:cxnLst/>
              <a:rect l="l" t="t" r="r" b="b"/>
              <a:pathLst>
                <a:path w="3801021" h="972047">
                  <a:moveTo>
                    <a:pt x="20320" y="0"/>
                  </a:moveTo>
                  <a:lnTo>
                    <a:pt x="3780701" y="0"/>
                  </a:lnTo>
                  <a:cubicBezTo>
                    <a:pt x="3786090" y="0"/>
                    <a:pt x="3791259" y="2141"/>
                    <a:pt x="3795069" y="5952"/>
                  </a:cubicBezTo>
                  <a:cubicBezTo>
                    <a:pt x="3798880" y="9762"/>
                    <a:pt x="3801021" y="14931"/>
                    <a:pt x="3801021" y="20320"/>
                  </a:cubicBezTo>
                  <a:lnTo>
                    <a:pt x="3801021" y="951727"/>
                  </a:lnTo>
                  <a:cubicBezTo>
                    <a:pt x="3801021" y="962950"/>
                    <a:pt x="3791923" y="972047"/>
                    <a:pt x="3780701" y="972047"/>
                  </a:cubicBezTo>
                  <a:lnTo>
                    <a:pt x="20320" y="972047"/>
                  </a:lnTo>
                  <a:cubicBezTo>
                    <a:pt x="14931" y="972047"/>
                    <a:pt x="9762" y="969906"/>
                    <a:pt x="5952" y="966096"/>
                  </a:cubicBezTo>
                  <a:cubicBezTo>
                    <a:pt x="2141" y="962285"/>
                    <a:pt x="0" y="957117"/>
                    <a:pt x="0" y="951727"/>
                  </a:cubicBezTo>
                  <a:lnTo>
                    <a:pt x="0" y="20320"/>
                  </a:lnTo>
                  <a:cubicBezTo>
                    <a:pt x="0" y="9098"/>
                    <a:pt x="9098" y="0"/>
                    <a:pt x="20320" y="0"/>
                  </a:cubicBezTo>
                  <a:close/>
                </a:path>
              </a:pathLst>
            </a:custGeom>
            <a:solidFill>
              <a:srgbClr val="0B6F52"/>
            </a:solidFill>
            <a:ln cap="sq">
              <a:noFill/>
              <a:prstDash val="solid"/>
              <a:miter/>
            </a:ln>
          </p:spPr>
          <p:txBody>
            <a:bodyPr/>
            <a:lstStyle/>
            <a:p>
              <a:endParaRPr/>
            </a:p>
          </p:txBody>
        </p:sp>
        <p:sp>
          <p:nvSpPr>
            <p:cNvPr id="18" name="TextBox 18"/>
            <p:cNvSpPr txBox="1"/>
            <p:nvPr/>
          </p:nvSpPr>
          <p:spPr>
            <a:xfrm>
              <a:off x="0" y="-285750"/>
              <a:ext cx="3801021" cy="1257797"/>
            </a:xfrm>
            <a:prstGeom prst="rect">
              <a:avLst/>
            </a:prstGeom>
          </p:spPr>
          <p:txBody>
            <a:bodyPr lIns="50800" tIns="50800" rIns="50800" bIns="50800" rtlCol="0" anchor="ctr"/>
            <a:lstStyle/>
            <a:p>
              <a:pPr algn="ctr">
                <a:lnSpc>
                  <a:spcPts val="3500"/>
                </a:lnSpc>
              </a:pPr>
              <a:endParaRPr/>
            </a:p>
          </p:txBody>
        </p:sp>
      </p:grpSp>
      <p:sp>
        <p:nvSpPr>
          <p:cNvPr id="19" name="TextBox 19"/>
          <p:cNvSpPr txBox="1"/>
          <p:nvPr/>
        </p:nvSpPr>
        <p:spPr>
          <a:xfrm>
            <a:off x="2000250" y="3079855"/>
            <a:ext cx="3810000" cy="591158"/>
          </a:xfrm>
          <a:prstGeom prst="rect">
            <a:avLst/>
          </a:prstGeom>
        </p:spPr>
        <p:txBody>
          <a:bodyPr lIns="0" tIns="0" rIns="0" bIns="0" rtlCol="0" anchor="t">
            <a:spAutoFit/>
          </a:bodyPr>
          <a:lstStyle/>
          <a:p>
            <a:pPr marL="0" lvl="0" indent="0" algn="ctr">
              <a:lnSpc>
                <a:spcPts val="4477"/>
              </a:lnSpc>
              <a:spcBef>
                <a:spcPct val="0"/>
              </a:spcBef>
            </a:pPr>
            <a:r>
              <a:rPr lang="en-US" sz="3826" b="1">
                <a:solidFill>
                  <a:srgbClr val="FFFFFF"/>
                </a:solidFill>
                <a:latin typeface="源柔ゴシック Bold"/>
                <a:ea typeface="源柔ゴシック Bold"/>
                <a:cs typeface="源柔ゴシック Bold"/>
                <a:sym typeface="源柔ゴシック Bold"/>
              </a:rPr>
              <a:t>1</a:t>
            </a:r>
          </a:p>
        </p:txBody>
      </p:sp>
      <p:grpSp>
        <p:nvGrpSpPr>
          <p:cNvPr id="20" name="Group 20"/>
          <p:cNvGrpSpPr/>
          <p:nvPr/>
        </p:nvGrpSpPr>
        <p:grpSpPr>
          <a:xfrm>
            <a:off x="12001500" y="2381009"/>
            <a:ext cx="4762500" cy="6381991"/>
            <a:chOff x="0" y="0"/>
            <a:chExt cx="1254321" cy="1680854"/>
          </a:xfrm>
        </p:grpSpPr>
        <p:sp>
          <p:nvSpPr>
            <p:cNvPr id="21" name="Freeform 21"/>
            <p:cNvSpPr/>
            <p:nvPr/>
          </p:nvSpPr>
          <p:spPr>
            <a:xfrm>
              <a:off x="0" y="0"/>
              <a:ext cx="1254321" cy="1680854"/>
            </a:xfrm>
            <a:custGeom>
              <a:avLst/>
              <a:gdLst/>
              <a:ahLst/>
              <a:cxnLst/>
              <a:rect l="l" t="t" r="r" b="b"/>
              <a:pathLst>
                <a:path w="1254321" h="1680854">
                  <a:moveTo>
                    <a:pt x="32512" y="0"/>
                  </a:moveTo>
                  <a:lnTo>
                    <a:pt x="1221809" y="0"/>
                  </a:lnTo>
                  <a:cubicBezTo>
                    <a:pt x="1230432" y="0"/>
                    <a:pt x="1238701" y="3425"/>
                    <a:pt x="1244798" y="9523"/>
                  </a:cubicBezTo>
                  <a:cubicBezTo>
                    <a:pt x="1250896" y="15620"/>
                    <a:pt x="1254321" y="23889"/>
                    <a:pt x="1254321" y="32512"/>
                  </a:cubicBezTo>
                  <a:lnTo>
                    <a:pt x="1254321" y="1648342"/>
                  </a:lnTo>
                  <a:cubicBezTo>
                    <a:pt x="1254321" y="1666298"/>
                    <a:pt x="1239765" y="1680854"/>
                    <a:pt x="1221809" y="1680854"/>
                  </a:cubicBezTo>
                  <a:lnTo>
                    <a:pt x="32512" y="1680854"/>
                  </a:lnTo>
                  <a:cubicBezTo>
                    <a:pt x="14556" y="1680854"/>
                    <a:pt x="0" y="1666298"/>
                    <a:pt x="0" y="1648342"/>
                  </a:cubicBezTo>
                  <a:lnTo>
                    <a:pt x="0" y="32512"/>
                  </a:lnTo>
                  <a:cubicBezTo>
                    <a:pt x="0" y="23889"/>
                    <a:pt x="3425" y="15620"/>
                    <a:pt x="9523" y="9523"/>
                  </a:cubicBezTo>
                  <a:cubicBezTo>
                    <a:pt x="15620" y="3425"/>
                    <a:pt x="23889" y="0"/>
                    <a:pt x="32512" y="0"/>
                  </a:cubicBezTo>
                  <a:close/>
                </a:path>
              </a:pathLst>
            </a:custGeom>
            <a:solidFill>
              <a:srgbClr val="FFFFFF"/>
            </a:solidFill>
            <a:ln w="47625" cap="sq">
              <a:solidFill>
                <a:srgbClr val="0B6F52"/>
              </a:solidFill>
              <a:prstDash val="solid"/>
              <a:miter/>
            </a:ln>
          </p:spPr>
          <p:txBody>
            <a:bodyPr/>
            <a:lstStyle/>
            <a:p>
              <a:endParaRPr/>
            </a:p>
          </p:txBody>
        </p:sp>
        <p:sp>
          <p:nvSpPr>
            <p:cNvPr id="22" name="TextBox 22"/>
            <p:cNvSpPr txBox="1"/>
            <p:nvPr/>
          </p:nvSpPr>
          <p:spPr>
            <a:xfrm>
              <a:off x="0" y="-76200"/>
              <a:ext cx="1254321" cy="1757054"/>
            </a:xfrm>
            <a:prstGeom prst="rect">
              <a:avLst/>
            </a:prstGeom>
          </p:spPr>
          <p:txBody>
            <a:bodyPr lIns="50800" tIns="50800" rIns="50800" bIns="50800" rtlCol="0" anchor="ctr"/>
            <a:lstStyle/>
            <a:p>
              <a:pPr algn="ctr">
                <a:lnSpc>
                  <a:spcPts val="3500"/>
                </a:lnSpc>
              </a:pPr>
              <a:endParaRPr/>
            </a:p>
          </p:txBody>
        </p:sp>
      </p:grpSp>
      <p:grpSp>
        <p:nvGrpSpPr>
          <p:cNvPr id="23" name="Group 23"/>
          <p:cNvGrpSpPr/>
          <p:nvPr/>
        </p:nvGrpSpPr>
        <p:grpSpPr>
          <a:xfrm>
            <a:off x="12477750" y="5475179"/>
            <a:ext cx="3810000" cy="534194"/>
            <a:chOff x="0" y="0"/>
            <a:chExt cx="1003457" cy="140693"/>
          </a:xfrm>
        </p:grpSpPr>
        <p:sp>
          <p:nvSpPr>
            <p:cNvPr id="24" name="Freeform 24"/>
            <p:cNvSpPr/>
            <p:nvPr/>
          </p:nvSpPr>
          <p:spPr>
            <a:xfrm>
              <a:off x="0" y="0"/>
              <a:ext cx="1003457" cy="140693"/>
            </a:xfrm>
            <a:custGeom>
              <a:avLst/>
              <a:gdLst/>
              <a:ahLst/>
              <a:cxnLst/>
              <a:rect l="l" t="t" r="r" b="b"/>
              <a:pathLst>
                <a:path w="1003457" h="140693">
                  <a:moveTo>
                    <a:pt x="70347" y="0"/>
                  </a:moveTo>
                  <a:lnTo>
                    <a:pt x="933110" y="0"/>
                  </a:lnTo>
                  <a:cubicBezTo>
                    <a:pt x="951767" y="0"/>
                    <a:pt x="969660" y="7411"/>
                    <a:pt x="982853" y="20604"/>
                  </a:cubicBezTo>
                  <a:cubicBezTo>
                    <a:pt x="996045" y="33797"/>
                    <a:pt x="1003457" y="51690"/>
                    <a:pt x="1003457" y="70347"/>
                  </a:cubicBezTo>
                  <a:lnTo>
                    <a:pt x="1003457" y="70347"/>
                  </a:lnTo>
                  <a:cubicBezTo>
                    <a:pt x="1003457" y="109198"/>
                    <a:pt x="971962" y="140693"/>
                    <a:pt x="933110" y="140693"/>
                  </a:cubicBezTo>
                  <a:lnTo>
                    <a:pt x="70347" y="140693"/>
                  </a:lnTo>
                  <a:cubicBezTo>
                    <a:pt x="51690" y="140693"/>
                    <a:pt x="33797" y="133282"/>
                    <a:pt x="20604" y="120089"/>
                  </a:cubicBezTo>
                  <a:cubicBezTo>
                    <a:pt x="7411" y="106897"/>
                    <a:pt x="0" y="89004"/>
                    <a:pt x="0" y="70347"/>
                  </a:cubicBezTo>
                  <a:lnTo>
                    <a:pt x="0" y="70347"/>
                  </a:lnTo>
                  <a:cubicBezTo>
                    <a:pt x="0" y="51690"/>
                    <a:pt x="7411" y="33797"/>
                    <a:pt x="20604" y="20604"/>
                  </a:cubicBezTo>
                  <a:cubicBezTo>
                    <a:pt x="33797" y="7411"/>
                    <a:pt x="51690" y="0"/>
                    <a:pt x="70347" y="0"/>
                  </a:cubicBezTo>
                  <a:close/>
                </a:path>
              </a:pathLst>
            </a:custGeom>
            <a:solidFill>
              <a:srgbClr val="B8EE73"/>
            </a:solidFill>
          </p:spPr>
          <p:txBody>
            <a:bodyPr/>
            <a:lstStyle/>
            <a:p>
              <a:endParaRPr/>
            </a:p>
          </p:txBody>
        </p:sp>
        <p:sp>
          <p:nvSpPr>
            <p:cNvPr id="25" name="TextBox 25"/>
            <p:cNvSpPr txBox="1"/>
            <p:nvPr/>
          </p:nvSpPr>
          <p:spPr>
            <a:xfrm>
              <a:off x="0" y="-76200"/>
              <a:ext cx="1003457" cy="216893"/>
            </a:xfrm>
            <a:prstGeom prst="rect">
              <a:avLst/>
            </a:prstGeom>
          </p:spPr>
          <p:txBody>
            <a:bodyPr lIns="50800" tIns="50800" rIns="50800" bIns="50800" rtlCol="0" anchor="ctr"/>
            <a:lstStyle/>
            <a:p>
              <a:pPr algn="ctr">
                <a:lnSpc>
                  <a:spcPts val="3500"/>
                </a:lnSpc>
              </a:pPr>
              <a:endParaRPr/>
            </a:p>
          </p:txBody>
        </p:sp>
      </p:grpSp>
      <p:sp>
        <p:nvSpPr>
          <p:cNvPr id="26" name="TextBox 26"/>
          <p:cNvSpPr txBox="1"/>
          <p:nvPr/>
        </p:nvSpPr>
        <p:spPr>
          <a:xfrm>
            <a:off x="12477750" y="4438835"/>
            <a:ext cx="3810000" cy="566636"/>
          </a:xfrm>
          <a:prstGeom prst="rect">
            <a:avLst/>
          </a:prstGeom>
        </p:spPr>
        <p:txBody>
          <a:bodyPr lIns="0" tIns="0" rIns="0" bIns="0" rtlCol="0" anchor="t">
            <a:spAutoFit/>
          </a:bodyPr>
          <a:lstStyle/>
          <a:p>
            <a:pPr algn="ctr">
              <a:lnSpc>
                <a:spcPts val="4464"/>
              </a:lnSpc>
              <a:spcBef>
                <a:spcPct val="0"/>
              </a:spcBef>
            </a:pPr>
            <a:r>
              <a:rPr sz="3188" b="1">
                <a:solidFill>
                  <a:srgbClr val="0B6F52"/>
                </a:solidFill>
                <a:latin typeface="源柔ゴシック Bold"/>
              </a:rPr>
              <a:t>長期</a:t>
            </a:r>
          </a:p>
        </p:txBody>
      </p:sp>
      <p:sp>
        <p:nvSpPr>
          <p:cNvPr id="27" name="TextBox 27"/>
          <p:cNvSpPr txBox="1"/>
          <p:nvPr/>
        </p:nvSpPr>
        <p:spPr>
          <a:xfrm>
            <a:off x="12477750" y="5534330"/>
            <a:ext cx="3810000" cy="358742"/>
          </a:xfrm>
          <a:prstGeom prst="rect">
            <a:avLst/>
          </a:prstGeom>
        </p:spPr>
        <p:txBody>
          <a:bodyPr lIns="0" tIns="0" rIns="0" bIns="0" rtlCol="0" anchor="t">
            <a:spAutoFit/>
          </a:bodyPr>
          <a:lstStyle/>
          <a:p>
            <a:pPr algn="ctr">
              <a:lnSpc>
                <a:spcPts val="2800"/>
              </a:lnSpc>
              <a:spcBef>
                <a:spcPct val="0"/>
              </a:spcBef>
            </a:pPr>
            <a:r>
              <a:rPr sz="2000" b="1">
                <a:solidFill>
                  <a:srgbClr val="0B6F52"/>
                </a:solidFill>
                <a:latin typeface="源柔ゴシック Bold"/>
              </a:rPr>
              <a:t>〜1年以内</a:t>
            </a:r>
          </a:p>
        </p:txBody>
      </p:sp>
      <p:sp>
        <p:nvSpPr>
          <p:cNvPr id="28" name="Freeform 28"/>
          <p:cNvSpPr/>
          <p:nvPr/>
        </p:nvSpPr>
        <p:spPr>
          <a:xfrm>
            <a:off x="12477750" y="6510176"/>
            <a:ext cx="269992" cy="269992"/>
          </a:xfrm>
          <a:custGeom>
            <a:avLst/>
            <a:gdLst/>
            <a:ahLst/>
            <a:cxnLst/>
            <a:rect l="l" t="t" r="r" b="b"/>
            <a:pathLst>
              <a:path w="269992" h="269992">
                <a:moveTo>
                  <a:pt x="0" y="0"/>
                </a:moveTo>
                <a:lnTo>
                  <a:pt x="269992" y="0"/>
                </a:lnTo>
                <a:lnTo>
                  <a:pt x="269992" y="269991"/>
                </a:lnTo>
                <a:lnTo>
                  <a:pt x="0" y="26999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sp>
        <p:nvSpPr>
          <p:cNvPr id="29" name="TextBox 29"/>
          <p:cNvSpPr txBox="1"/>
          <p:nvPr/>
        </p:nvSpPr>
        <p:spPr>
          <a:xfrm>
            <a:off x="12824603" y="6417140"/>
            <a:ext cx="3463147" cy="767345"/>
          </a:xfrm>
          <a:prstGeom prst="rect">
            <a:avLst/>
          </a:prstGeom>
        </p:spPr>
        <p:txBody>
          <a:bodyPr lIns="0" tIns="0" rIns="0" bIns="0" rtlCol="0" anchor="t">
            <a:spAutoFit/>
          </a:bodyPr>
          <a:lstStyle/>
          <a:p>
            <a:pPr marL="0" lvl="0" indent="0" algn="just">
              <a:lnSpc>
                <a:spcPts val="3045"/>
              </a:lnSpc>
              <a:spcBef>
                <a:spcPct val="0"/>
              </a:spcBef>
            </a:pPr>
            <a:r>
              <a:rPr sz="2175">
                <a:solidFill>
                  <a:srgbClr val="0E0E0E"/>
                </a:solidFill>
                <a:latin typeface="源柔ゴシック"/>
              </a:rPr>
              <a:t>テンプレートの動的生成対応（組み合わせ爆発の解消）</a:t>
            </a:r>
          </a:p>
        </p:txBody>
      </p:sp>
      <p:sp>
        <p:nvSpPr>
          <p:cNvPr id="30" name="Freeform 30"/>
          <p:cNvSpPr/>
          <p:nvPr/>
        </p:nvSpPr>
        <p:spPr>
          <a:xfrm>
            <a:off x="12477750" y="7576675"/>
            <a:ext cx="269992" cy="269992"/>
          </a:xfrm>
          <a:custGeom>
            <a:avLst/>
            <a:gdLst/>
            <a:ahLst/>
            <a:cxnLst/>
            <a:rect l="l" t="t" r="r" b="b"/>
            <a:pathLst>
              <a:path w="269992" h="269992">
                <a:moveTo>
                  <a:pt x="0" y="0"/>
                </a:moveTo>
                <a:lnTo>
                  <a:pt x="269992" y="0"/>
                </a:lnTo>
                <a:lnTo>
                  <a:pt x="269992" y="269992"/>
                </a:lnTo>
                <a:lnTo>
                  <a:pt x="0" y="26999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sp>
        <p:nvSpPr>
          <p:cNvPr id="31" name="TextBox 31"/>
          <p:cNvSpPr txBox="1"/>
          <p:nvPr/>
        </p:nvSpPr>
        <p:spPr>
          <a:xfrm>
            <a:off x="12824603" y="7483640"/>
            <a:ext cx="3463147" cy="767345"/>
          </a:xfrm>
          <a:prstGeom prst="rect">
            <a:avLst/>
          </a:prstGeom>
        </p:spPr>
        <p:txBody>
          <a:bodyPr lIns="0" tIns="0" rIns="0" bIns="0" rtlCol="0" anchor="t">
            <a:spAutoFit/>
          </a:bodyPr>
          <a:lstStyle/>
          <a:p>
            <a:pPr marL="0" lvl="0" indent="0" algn="just">
              <a:lnSpc>
                <a:spcPts val="3045"/>
              </a:lnSpc>
              <a:spcBef>
                <a:spcPct val="0"/>
              </a:spcBef>
            </a:pPr>
            <a:r>
              <a:rPr sz="2175">
                <a:solidFill>
                  <a:srgbClr val="0E0E0E"/>
                </a:solidFill>
                <a:latin typeface="源柔ゴシック"/>
              </a:rPr>
              <a:t>グラフ種別の自動選択機能の実装</a:t>
            </a:r>
          </a:p>
        </p:txBody>
      </p:sp>
      <p:grpSp>
        <p:nvGrpSpPr>
          <p:cNvPr id="32" name="Group 32"/>
          <p:cNvGrpSpPr/>
          <p:nvPr/>
        </p:nvGrpSpPr>
        <p:grpSpPr>
          <a:xfrm>
            <a:off x="12477750" y="2893024"/>
            <a:ext cx="3810000" cy="974344"/>
            <a:chOff x="0" y="0"/>
            <a:chExt cx="3801021" cy="972047"/>
          </a:xfrm>
        </p:grpSpPr>
        <p:sp>
          <p:nvSpPr>
            <p:cNvPr id="33" name="Freeform 33"/>
            <p:cNvSpPr/>
            <p:nvPr/>
          </p:nvSpPr>
          <p:spPr>
            <a:xfrm>
              <a:off x="0" y="0"/>
              <a:ext cx="3801021" cy="972047"/>
            </a:xfrm>
            <a:custGeom>
              <a:avLst/>
              <a:gdLst/>
              <a:ahLst/>
              <a:cxnLst/>
              <a:rect l="l" t="t" r="r" b="b"/>
              <a:pathLst>
                <a:path w="3801021" h="972047">
                  <a:moveTo>
                    <a:pt x="20320" y="0"/>
                  </a:moveTo>
                  <a:lnTo>
                    <a:pt x="3780701" y="0"/>
                  </a:lnTo>
                  <a:cubicBezTo>
                    <a:pt x="3786090" y="0"/>
                    <a:pt x="3791259" y="2141"/>
                    <a:pt x="3795069" y="5952"/>
                  </a:cubicBezTo>
                  <a:cubicBezTo>
                    <a:pt x="3798880" y="9762"/>
                    <a:pt x="3801021" y="14931"/>
                    <a:pt x="3801021" y="20320"/>
                  </a:cubicBezTo>
                  <a:lnTo>
                    <a:pt x="3801021" y="951727"/>
                  </a:lnTo>
                  <a:cubicBezTo>
                    <a:pt x="3801021" y="962950"/>
                    <a:pt x="3791923" y="972047"/>
                    <a:pt x="3780701" y="972047"/>
                  </a:cubicBezTo>
                  <a:lnTo>
                    <a:pt x="20320" y="972047"/>
                  </a:lnTo>
                  <a:cubicBezTo>
                    <a:pt x="14931" y="972047"/>
                    <a:pt x="9762" y="969906"/>
                    <a:pt x="5952" y="966096"/>
                  </a:cubicBezTo>
                  <a:cubicBezTo>
                    <a:pt x="2141" y="962285"/>
                    <a:pt x="0" y="957117"/>
                    <a:pt x="0" y="951727"/>
                  </a:cubicBezTo>
                  <a:lnTo>
                    <a:pt x="0" y="20320"/>
                  </a:lnTo>
                  <a:cubicBezTo>
                    <a:pt x="0" y="9098"/>
                    <a:pt x="9098" y="0"/>
                    <a:pt x="20320" y="0"/>
                  </a:cubicBezTo>
                  <a:close/>
                </a:path>
              </a:pathLst>
            </a:custGeom>
            <a:solidFill>
              <a:srgbClr val="0B6F52"/>
            </a:solidFill>
            <a:ln cap="sq">
              <a:noFill/>
              <a:prstDash val="solid"/>
              <a:miter/>
            </a:ln>
          </p:spPr>
          <p:txBody>
            <a:bodyPr/>
            <a:lstStyle/>
            <a:p>
              <a:endParaRPr/>
            </a:p>
          </p:txBody>
        </p:sp>
        <p:sp>
          <p:nvSpPr>
            <p:cNvPr id="34" name="TextBox 34"/>
            <p:cNvSpPr txBox="1"/>
            <p:nvPr/>
          </p:nvSpPr>
          <p:spPr>
            <a:xfrm>
              <a:off x="0" y="-285750"/>
              <a:ext cx="3801021" cy="1257797"/>
            </a:xfrm>
            <a:prstGeom prst="rect">
              <a:avLst/>
            </a:prstGeom>
          </p:spPr>
          <p:txBody>
            <a:bodyPr lIns="50800" tIns="50800" rIns="50800" bIns="50800" rtlCol="0" anchor="ctr"/>
            <a:lstStyle/>
            <a:p>
              <a:pPr algn="ctr">
                <a:lnSpc>
                  <a:spcPts val="3500"/>
                </a:lnSpc>
              </a:pPr>
              <a:endParaRPr/>
            </a:p>
          </p:txBody>
        </p:sp>
      </p:grpSp>
      <p:sp>
        <p:nvSpPr>
          <p:cNvPr id="35" name="TextBox 35"/>
          <p:cNvSpPr txBox="1"/>
          <p:nvPr/>
        </p:nvSpPr>
        <p:spPr>
          <a:xfrm>
            <a:off x="12477750" y="3079855"/>
            <a:ext cx="3810000" cy="591158"/>
          </a:xfrm>
          <a:prstGeom prst="rect">
            <a:avLst/>
          </a:prstGeom>
        </p:spPr>
        <p:txBody>
          <a:bodyPr lIns="0" tIns="0" rIns="0" bIns="0" rtlCol="0" anchor="t">
            <a:spAutoFit/>
          </a:bodyPr>
          <a:lstStyle/>
          <a:p>
            <a:pPr marL="0" lvl="0" indent="0" algn="ctr">
              <a:lnSpc>
                <a:spcPts val="4477"/>
              </a:lnSpc>
              <a:spcBef>
                <a:spcPct val="0"/>
              </a:spcBef>
            </a:pPr>
            <a:r>
              <a:rPr lang="en-US" sz="3826" b="1">
                <a:solidFill>
                  <a:srgbClr val="FFFFFF"/>
                </a:solidFill>
                <a:latin typeface="源柔ゴシック Bold"/>
                <a:ea typeface="源柔ゴシック Bold"/>
                <a:cs typeface="源柔ゴシック Bold"/>
                <a:sym typeface="源柔ゴシック Bold"/>
              </a:rPr>
              <a:t>3</a:t>
            </a:r>
          </a:p>
        </p:txBody>
      </p:sp>
      <p:grpSp>
        <p:nvGrpSpPr>
          <p:cNvPr id="36" name="Group 36"/>
          <p:cNvGrpSpPr/>
          <p:nvPr/>
        </p:nvGrpSpPr>
        <p:grpSpPr>
          <a:xfrm>
            <a:off x="6762750" y="2381009"/>
            <a:ext cx="4762500" cy="6381991"/>
            <a:chOff x="0" y="0"/>
            <a:chExt cx="1254321" cy="1680854"/>
          </a:xfrm>
        </p:grpSpPr>
        <p:sp>
          <p:nvSpPr>
            <p:cNvPr id="37" name="Freeform 37"/>
            <p:cNvSpPr/>
            <p:nvPr/>
          </p:nvSpPr>
          <p:spPr>
            <a:xfrm>
              <a:off x="0" y="0"/>
              <a:ext cx="1254321" cy="1680854"/>
            </a:xfrm>
            <a:custGeom>
              <a:avLst/>
              <a:gdLst/>
              <a:ahLst/>
              <a:cxnLst/>
              <a:rect l="l" t="t" r="r" b="b"/>
              <a:pathLst>
                <a:path w="1254321" h="1680854">
                  <a:moveTo>
                    <a:pt x="32512" y="0"/>
                  </a:moveTo>
                  <a:lnTo>
                    <a:pt x="1221809" y="0"/>
                  </a:lnTo>
                  <a:cubicBezTo>
                    <a:pt x="1230432" y="0"/>
                    <a:pt x="1238701" y="3425"/>
                    <a:pt x="1244798" y="9523"/>
                  </a:cubicBezTo>
                  <a:cubicBezTo>
                    <a:pt x="1250896" y="15620"/>
                    <a:pt x="1254321" y="23889"/>
                    <a:pt x="1254321" y="32512"/>
                  </a:cubicBezTo>
                  <a:lnTo>
                    <a:pt x="1254321" y="1648342"/>
                  </a:lnTo>
                  <a:cubicBezTo>
                    <a:pt x="1254321" y="1666298"/>
                    <a:pt x="1239765" y="1680854"/>
                    <a:pt x="1221809" y="1680854"/>
                  </a:cubicBezTo>
                  <a:lnTo>
                    <a:pt x="32512" y="1680854"/>
                  </a:lnTo>
                  <a:cubicBezTo>
                    <a:pt x="14556" y="1680854"/>
                    <a:pt x="0" y="1666298"/>
                    <a:pt x="0" y="1648342"/>
                  </a:cubicBezTo>
                  <a:lnTo>
                    <a:pt x="0" y="32512"/>
                  </a:lnTo>
                  <a:cubicBezTo>
                    <a:pt x="0" y="23889"/>
                    <a:pt x="3425" y="15620"/>
                    <a:pt x="9523" y="9523"/>
                  </a:cubicBezTo>
                  <a:cubicBezTo>
                    <a:pt x="15620" y="3425"/>
                    <a:pt x="23889" y="0"/>
                    <a:pt x="32512" y="0"/>
                  </a:cubicBezTo>
                  <a:close/>
                </a:path>
              </a:pathLst>
            </a:custGeom>
            <a:solidFill>
              <a:srgbClr val="FFFFFF"/>
            </a:solidFill>
            <a:ln w="47625" cap="sq">
              <a:solidFill>
                <a:srgbClr val="0B6F52"/>
              </a:solidFill>
              <a:prstDash val="solid"/>
              <a:miter/>
            </a:ln>
          </p:spPr>
          <p:txBody>
            <a:bodyPr/>
            <a:lstStyle/>
            <a:p>
              <a:endParaRPr/>
            </a:p>
          </p:txBody>
        </p:sp>
        <p:sp>
          <p:nvSpPr>
            <p:cNvPr id="38" name="TextBox 38"/>
            <p:cNvSpPr txBox="1"/>
            <p:nvPr/>
          </p:nvSpPr>
          <p:spPr>
            <a:xfrm>
              <a:off x="0" y="-76200"/>
              <a:ext cx="1254321" cy="1757054"/>
            </a:xfrm>
            <a:prstGeom prst="rect">
              <a:avLst/>
            </a:prstGeom>
          </p:spPr>
          <p:txBody>
            <a:bodyPr lIns="50800" tIns="50800" rIns="50800" bIns="50800" rtlCol="0" anchor="ctr"/>
            <a:lstStyle/>
            <a:p>
              <a:pPr algn="ctr">
                <a:lnSpc>
                  <a:spcPts val="3500"/>
                </a:lnSpc>
              </a:pPr>
              <a:endParaRPr/>
            </a:p>
          </p:txBody>
        </p:sp>
      </p:grpSp>
      <p:grpSp>
        <p:nvGrpSpPr>
          <p:cNvPr id="39" name="Group 39"/>
          <p:cNvGrpSpPr/>
          <p:nvPr/>
        </p:nvGrpSpPr>
        <p:grpSpPr>
          <a:xfrm>
            <a:off x="7239000" y="5475179"/>
            <a:ext cx="3810000" cy="534194"/>
            <a:chOff x="0" y="0"/>
            <a:chExt cx="1003457" cy="140693"/>
          </a:xfrm>
        </p:grpSpPr>
        <p:sp>
          <p:nvSpPr>
            <p:cNvPr id="40" name="Freeform 40"/>
            <p:cNvSpPr/>
            <p:nvPr/>
          </p:nvSpPr>
          <p:spPr>
            <a:xfrm>
              <a:off x="0" y="0"/>
              <a:ext cx="1003457" cy="140693"/>
            </a:xfrm>
            <a:custGeom>
              <a:avLst/>
              <a:gdLst/>
              <a:ahLst/>
              <a:cxnLst/>
              <a:rect l="l" t="t" r="r" b="b"/>
              <a:pathLst>
                <a:path w="1003457" h="140693">
                  <a:moveTo>
                    <a:pt x="70347" y="0"/>
                  </a:moveTo>
                  <a:lnTo>
                    <a:pt x="933110" y="0"/>
                  </a:lnTo>
                  <a:cubicBezTo>
                    <a:pt x="951767" y="0"/>
                    <a:pt x="969660" y="7411"/>
                    <a:pt x="982853" y="20604"/>
                  </a:cubicBezTo>
                  <a:cubicBezTo>
                    <a:pt x="996045" y="33797"/>
                    <a:pt x="1003457" y="51690"/>
                    <a:pt x="1003457" y="70347"/>
                  </a:cubicBezTo>
                  <a:lnTo>
                    <a:pt x="1003457" y="70347"/>
                  </a:lnTo>
                  <a:cubicBezTo>
                    <a:pt x="1003457" y="109198"/>
                    <a:pt x="971962" y="140693"/>
                    <a:pt x="933110" y="140693"/>
                  </a:cubicBezTo>
                  <a:lnTo>
                    <a:pt x="70347" y="140693"/>
                  </a:lnTo>
                  <a:cubicBezTo>
                    <a:pt x="51690" y="140693"/>
                    <a:pt x="33797" y="133282"/>
                    <a:pt x="20604" y="120089"/>
                  </a:cubicBezTo>
                  <a:cubicBezTo>
                    <a:pt x="7411" y="106897"/>
                    <a:pt x="0" y="89004"/>
                    <a:pt x="0" y="70347"/>
                  </a:cubicBezTo>
                  <a:lnTo>
                    <a:pt x="0" y="70347"/>
                  </a:lnTo>
                  <a:cubicBezTo>
                    <a:pt x="0" y="51690"/>
                    <a:pt x="7411" y="33797"/>
                    <a:pt x="20604" y="20604"/>
                  </a:cubicBezTo>
                  <a:cubicBezTo>
                    <a:pt x="33797" y="7411"/>
                    <a:pt x="51690" y="0"/>
                    <a:pt x="70347" y="0"/>
                  </a:cubicBezTo>
                  <a:close/>
                </a:path>
              </a:pathLst>
            </a:custGeom>
            <a:solidFill>
              <a:srgbClr val="B8EE73"/>
            </a:solidFill>
          </p:spPr>
          <p:txBody>
            <a:bodyPr/>
            <a:lstStyle/>
            <a:p>
              <a:endParaRPr/>
            </a:p>
          </p:txBody>
        </p:sp>
        <p:sp>
          <p:nvSpPr>
            <p:cNvPr id="41" name="TextBox 41"/>
            <p:cNvSpPr txBox="1"/>
            <p:nvPr/>
          </p:nvSpPr>
          <p:spPr>
            <a:xfrm>
              <a:off x="0" y="-76200"/>
              <a:ext cx="1003457" cy="216893"/>
            </a:xfrm>
            <a:prstGeom prst="rect">
              <a:avLst/>
            </a:prstGeom>
          </p:spPr>
          <p:txBody>
            <a:bodyPr lIns="50800" tIns="50800" rIns="50800" bIns="50800" rtlCol="0" anchor="ctr"/>
            <a:lstStyle/>
            <a:p>
              <a:pPr algn="ctr">
                <a:lnSpc>
                  <a:spcPts val="3500"/>
                </a:lnSpc>
              </a:pPr>
              <a:endParaRPr/>
            </a:p>
          </p:txBody>
        </p:sp>
      </p:grpSp>
      <p:sp>
        <p:nvSpPr>
          <p:cNvPr id="42" name="TextBox 42"/>
          <p:cNvSpPr txBox="1"/>
          <p:nvPr/>
        </p:nvSpPr>
        <p:spPr>
          <a:xfrm>
            <a:off x="7239000" y="4157880"/>
            <a:ext cx="3810000" cy="1128545"/>
          </a:xfrm>
          <a:prstGeom prst="rect">
            <a:avLst/>
          </a:prstGeom>
        </p:spPr>
        <p:txBody>
          <a:bodyPr lIns="0" tIns="0" rIns="0" bIns="0" rtlCol="0" anchor="t">
            <a:spAutoFit/>
          </a:bodyPr>
          <a:lstStyle/>
          <a:p>
            <a:pPr algn="ctr">
              <a:lnSpc>
                <a:spcPts val="4464"/>
              </a:lnSpc>
            </a:pPr>
            <a:r>
              <a:rPr sz="3188" b="1">
                <a:solidFill>
                  <a:srgbClr val="0B6F52"/>
                </a:solidFill>
                <a:latin typeface="源柔ゴシック Bold"/>
              </a:rPr>
              <a:t>中期</a:t>
            </a:r>
          </a:p>
          <a:p>
            <a:pPr algn="ctr">
              <a:lnSpc>
                <a:spcPts val="4464"/>
              </a:lnSpc>
              <a:spcBef>
                <a:spcPct val="0"/>
              </a:spcBef>
            </a:pPr>
            <a:endParaRPr lang="en-US" sz="3188" b="1">
              <a:solidFill>
                <a:srgbClr val="0B6F52"/>
              </a:solidFill>
              <a:latin typeface="源柔ゴシック Bold"/>
              <a:ea typeface="源柔ゴシック Bold"/>
              <a:cs typeface="源柔ゴシック Bold"/>
              <a:sym typeface="源柔ゴシック Bold"/>
            </a:endParaRPr>
          </a:p>
        </p:txBody>
      </p:sp>
      <p:sp>
        <p:nvSpPr>
          <p:cNvPr id="43" name="TextBox 43"/>
          <p:cNvSpPr txBox="1"/>
          <p:nvPr/>
        </p:nvSpPr>
        <p:spPr>
          <a:xfrm>
            <a:off x="7239000" y="5534330"/>
            <a:ext cx="3810000" cy="358742"/>
          </a:xfrm>
          <a:prstGeom prst="rect">
            <a:avLst/>
          </a:prstGeom>
        </p:spPr>
        <p:txBody>
          <a:bodyPr lIns="0" tIns="0" rIns="0" bIns="0" rtlCol="0" anchor="t">
            <a:spAutoFit/>
          </a:bodyPr>
          <a:lstStyle/>
          <a:p>
            <a:pPr algn="ctr">
              <a:lnSpc>
                <a:spcPts val="2800"/>
              </a:lnSpc>
              <a:spcBef>
                <a:spcPct val="0"/>
              </a:spcBef>
            </a:pPr>
            <a:r>
              <a:rPr sz="2000" b="1">
                <a:solidFill>
                  <a:srgbClr val="0B6F52"/>
                </a:solidFill>
                <a:latin typeface="源柔ゴシック Bold"/>
              </a:rPr>
              <a:t>〜半年以内</a:t>
            </a:r>
          </a:p>
        </p:txBody>
      </p:sp>
      <p:sp>
        <p:nvSpPr>
          <p:cNvPr id="44" name="Freeform 44"/>
          <p:cNvSpPr/>
          <p:nvPr/>
        </p:nvSpPr>
        <p:spPr>
          <a:xfrm>
            <a:off x="7239000" y="6510176"/>
            <a:ext cx="269992" cy="269992"/>
          </a:xfrm>
          <a:custGeom>
            <a:avLst/>
            <a:gdLst/>
            <a:ahLst/>
            <a:cxnLst/>
            <a:rect l="l" t="t" r="r" b="b"/>
            <a:pathLst>
              <a:path w="269992" h="269992">
                <a:moveTo>
                  <a:pt x="0" y="0"/>
                </a:moveTo>
                <a:lnTo>
                  <a:pt x="269992" y="0"/>
                </a:lnTo>
                <a:lnTo>
                  <a:pt x="269992" y="269991"/>
                </a:lnTo>
                <a:lnTo>
                  <a:pt x="0" y="26999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sp>
        <p:nvSpPr>
          <p:cNvPr id="45" name="TextBox 45"/>
          <p:cNvSpPr txBox="1"/>
          <p:nvPr/>
        </p:nvSpPr>
        <p:spPr>
          <a:xfrm>
            <a:off x="7585853" y="6417140"/>
            <a:ext cx="3463147" cy="767345"/>
          </a:xfrm>
          <a:prstGeom prst="rect">
            <a:avLst/>
          </a:prstGeom>
        </p:spPr>
        <p:txBody>
          <a:bodyPr lIns="0" tIns="0" rIns="0" bIns="0" rtlCol="0" anchor="t">
            <a:spAutoFit/>
          </a:bodyPr>
          <a:lstStyle/>
          <a:p>
            <a:pPr marL="0" lvl="0" indent="0" algn="just">
              <a:lnSpc>
                <a:spcPts val="3045"/>
              </a:lnSpc>
              <a:spcBef>
                <a:spcPct val="0"/>
              </a:spcBef>
            </a:pPr>
            <a:r>
              <a:rPr sz="2175">
                <a:solidFill>
                  <a:srgbClr val="0E0E0E"/>
                </a:solidFill>
                <a:latin typeface="源柔ゴシック"/>
              </a:rPr>
              <a:t>.app形式（Mac）と.exe形式（Windows）への対応</a:t>
            </a:r>
          </a:p>
        </p:txBody>
      </p:sp>
      <p:sp>
        <p:nvSpPr>
          <p:cNvPr id="46" name="Freeform 46"/>
          <p:cNvSpPr/>
          <p:nvPr/>
        </p:nvSpPr>
        <p:spPr>
          <a:xfrm>
            <a:off x="7239000" y="7576675"/>
            <a:ext cx="269992" cy="269992"/>
          </a:xfrm>
          <a:custGeom>
            <a:avLst/>
            <a:gdLst/>
            <a:ahLst/>
            <a:cxnLst/>
            <a:rect l="l" t="t" r="r" b="b"/>
            <a:pathLst>
              <a:path w="269992" h="269992">
                <a:moveTo>
                  <a:pt x="0" y="0"/>
                </a:moveTo>
                <a:lnTo>
                  <a:pt x="269992" y="0"/>
                </a:lnTo>
                <a:lnTo>
                  <a:pt x="269992" y="269992"/>
                </a:lnTo>
                <a:lnTo>
                  <a:pt x="0" y="26999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sp>
        <p:nvSpPr>
          <p:cNvPr id="47" name="TextBox 47"/>
          <p:cNvSpPr txBox="1"/>
          <p:nvPr/>
        </p:nvSpPr>
        <p:spPr>
          <a:xfrm>
            <a:off x="7585853" y="7483640"/>
            <a:ext cx="3463147" cy="767345"/>
          </a:xfrm>
          <a:prstGeom prst="rect">
            <a:avLst/>
          </a:prstGeom>
        </p:spPr>
        <p:txBody>
          <a:bodyPr lIns="0" tIns="0" rIns="0" bIns="0" rtlCol="0" anchor="t">
            <a:spAutoFit/>
          </a:bodyPr>
          <a:lstStyle/>
          <a:p>
            <a:pPr marL="0" lvl="0" indent="0" algn="just">
              <a:lnSpc>
                <a:spcPts val="3045"/>
              </a:lnSpc>
              <a:spcBef>
                <a:spcPct val="0"/>
              </a:spcBef>
            </a:pPr>
            <a:r>
              <a:rPr sz="2175">
                <a:solidFill>
                  <a:srgbClr val="0E0E0E"/>
                </a:solidFill>
                <a:latin typeface="源柔ゴシック"/>
              </a:rPr>
              <a:t>UI改善とインストール不要化の検討</a:t>
            </a:r>
          </a:p>
        </p:txBody>
      </p:sp>
      <p:grpSp>
        <p:nvGrpSpPr>
          <p:cNvPr id="48" name="Group 48"/>
          <p:cNvGrpSpPr/>
          <p:nvPr/>
        </p:nvGrpSpPr>
        <p:grpSpPr>
          <a:xfrm>
            <a:off x="7239000" y="2893024"/>
            <a:ext cx="3810000" cy="974344"/>
            <a:chOff x="0" y="0"/>
            <a:chExt cx="3801021" cy="972047"/>
          </a:xfrm>
        </p:grpSpPr>
        <p:sp>
          <p:nvSpPr>
            <p:cNvPr id="49" name="Freeform 49"/>
            <p:cNvSpPr/>
            <p:nvPr/>
          </p:nvSpPr>
          <p:spPr>
            <a:xfrm>
              <a:off x="0" y="0"/>
              <a:ext cx="3801021" cy="972047"/>
            </a:xfrm>
            <a:custGeom>
              <a:avLst/>
              <a:gdLst/>
              <a:ahLst/>
              <a:cxnLst/>
              <a:rect l="l" t="t" r="r" b="b"/>
              <a:pathLst>
                <a:path w="3801021" h="972047">
                  <a:moveTo>
                    <a:pt x="20320" y="0"/>
                  </a:moveTo>
                  <a:lnTo>
                    <a:pt x="3780701" y="0"/>
                  </a:lnTo>
                  <a:cubicBezTo>
                    <a:pt x="3786090" y="0"/>
                    <a:pt x="3791259" y="2141"/>
                    <a:pt x="3795069" y="5952"/>
                  </a:cubicBezTo>
                  <a:cubicBezTo>
                    <a:pt x="3798880" y="9762"/>
                    <a:pt x="3801021" y="14931"/>
                    <a:pt x="3801021" y="20320"/>
                  </a:cubicBezTo>
                  <a:lnTo>
                    <a:pt x="3801021" y="951727"/>
                  </a:lnTo>
                  <a:cubicBezTo>
                    <a:pt x="3801021" y="962950"/>
                    <a:pt x="3791923" y="972047"/>
                    <a:pt x="3780701" y="972047"/>
                  </a:cubicBezTo>
                  <a:lnTo>
                    <a:pt x="20320" y="972047"/>
                  </a:lnTo>
                  <a:cubicBezTo>
                    <a:pt x="14931" y="972047"/>
                    <a:pt x="9762" y="969906"/>
                    <a:pt x="5952" y="966096"/>
                  </a:cubicBezTo>
                  <a:cubicBezTo>
                    <a:pt x="2141" y="962285"/>
                    <a:pt x="0" y="957117"/>
                    <a:pt x="0" y="951727"/>
                  </a:cubicBezTo>
                  <a:lnTo>
                    <a:pt x="0" y="20320"/>
                  </a:lnTo>
                  <a:cubicBezTo>
                    <a:pt x="0" y="9098"/>
                    <a:pt x="9098" y="0"/>
                    <a:pt x="20320" y="0"/>
                  </a:cubicBezTo>
                  <a:close/>
                </a:path>
              </a:pathLst>
            </a:custGeom>
            <a:solidFill>
              <a:srgbClr val="0B6F52"/>
            </a:solidFill>
            <a:ln cap="sq">
              <a:noFill/>
              <a:prstDash val="solid"/>
              <a:miter/>
            </a:ln>
          </p:spPr>
          <p:txBody>
            <a:bodyPr/>
            <a:lstStyle/>
            <a:p>
              <a:endParaRPr/>
            </a:p>
          </p:txBody>
        </p:sp>
        <p:sp>
          <p:nvSpPr>
            <p:cNvPr id="50" name="TextBox 50"/>
            <p:cNvSpPr txBox="1"/>
            <p:nvPr/>
          </p:nvSpPr>
          <p:spPr>
            <a:xfrm>
              <a:off x="0" y="-285750"/>
              <a:ext cx="3801021" cy="1257797"/>
            </a:xfrm>
            <a:prstGeom prst="rect">
              <a:avLst/>
            </a:prstGeom>
          </p:spPr>
          <p:txBody>
            <a:bodyPr lIns="50800" tIns="50800" rIns="50800" bIns="50800" rtlCol="0" anchor="ctr"/>
            <a:lstStyle/>
            <a:p>
              <a:pPr algn="ctr">
                <a:lnSpc>
                  <a:spcPts val="3500"/>
                </a:lnSpc>
              </a:pPr>
              <a:endParaRPr/>
            </a:p>
          </p:txBody>
        </p:sp>
      </p:grpSp>
      <p:sp>
        <p:nvSpPr>
          <p:cNvPr id="51" name="TextBox 51"/>
          <p:cNvSpPr txBox="1"/>
          <p:nvPr/>
        </p:nvSpPr>
        <p:spPr>
          <a:xfrm>
            <a:off x="7239000" y="3079855"/>
            <a:ext cx="3810000" cy="591158"/>
          </a:xfrm>
          <a:prstGeom prst="rect">
            <a:avLst/>
          </a:prstGeom>
        </p:spPr>
        <p:txBody>
          <a:bodyPr lIns="0" tIns="0" rIns="0" bIns="0" rtlCol="0" anchor="t">
            <a:spAutoFit/>
          </a:bodyPr>
          <a:lstStyle/>
          <a:p>
            <a:pPr marL="0" lvl="0" indent="0" algn="ctr">
              <a:lnSpc>
                <a:spcPts val="4477"/>
              </a:lnSpc>
              <a:spcBef>
                <a:spcPct val="0"/>
              </a:spcBef>
            </a:pPr>
            <a:r>
              <a:rPr lang="en-US" sz="3826" b="1">
                <a:solidFill>
                  <a:srgbClr val="FFFFFF"/>
                </a:solidFill>
                <a:latin typeface="源柔ゴシック Bold"/>
                <a:ea typeface="源柔ゴシック Bold"/>
                <a:cs typeface="源柔ゴシック Bold"/>
                <a:sym typeface="源柔ゴシック Bold"/>
              </a:rPr>
              <a:t>2</a:t>
            </a:r>
          </a:p>
        </p:txBody>
      </p:sp>
      <p:sp>
        <p:nvSpPr>
          <p:cNvPr id="52" name="Freeform 52"/>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53" name="Freeform 53"/>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grpSp>
        <p:nvGrpSpPr>
          <p:cNvPr id="54" name="Group 54"/>
          <p:cNvGrpSpPr/>
          <p:nvPr/>
        </p:nvGrpSpPr>
        <p:grpSpPr>
          <a:xfrm>
            <a:off x="-277072" y="-277111"/>
            <a:ext cx="473615" cy="10887559"/>
            <a:chOff x="0" y="0"/>
            <a:chExt cx="124738" cy="2867505"/>
          </a:xfrm>
        </p:grpSpPr>
        <p:sp>
          <p:nvSpPr>
            <p:cNvPr id="55" name="Freeform 55"/>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0B6F52"/>
            </a:solidFill>
          </p:spPr>
          <p:txBody>
            <a:bodyPr/>
            <a:lstStyle/>
            <a:p>
              <a:endParaRPr/>
            </a:p>
          </p:txBody>
        </p:sp>
        <p:sp>
          <p:nvSpPr>
            <p:cNvPr id="56" name="TextBox 56"/>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0403" y="3465060"/>
            <a:ext cx="12127194" cy="6482536"/>
          </a:xfrm>
          <a:custGeom>
            <a:avLst/>
            <a:gdLst/>
            <a:ahLst/>
            <a:cxnLst/>
            <a:rect l="l" t="t" r="r" b="b"/>
            <a:pathLst>
              <a:path w="12127194" h="6482536">
                <a:moveTo>
                  <a:pt x="0" y="0"/>
                </a:moveTo>
                <a:lnTo>
                  <a:pt x="12127194" y="0"/>
                </a:lnTo>
                <a:lnTo>
                  <a:pt x="12127194" y="6482537"/>
                </a:lnTo>
                <a:lnTo>
                  <a:pt x="0" y="6482537"/>
                </a:lnTo>
                <a:lnTo>
                  <a:pt x="0" y="0"/>
                </a:lnTo>
                <a:close/>
              </a:path>
            </a:pathLst>
          </a:custGeom>
          <a:blipFill>
            <a:blip>
              <a:alphaModFix amt="50000"/>
              <a:extLst>
                <a:ext uri="{96DAC541-7B7A-43D3-8B79-37D633B846F1}">
                  <asvg:svgBlip xmlns:asvg="http://schemas.microsoft.com/office/drawing/2016/SVG/main" r:embed="rId3"/>
                </a:ext>
              </a:extLst>
            </a:blip>
            <a:stretch>
              <a:fillRect/>
            </a:stretch>
          </a:blipFill>
        </p:spPr>
        <p:txBody>
          <a:bodyPr/>
          <a:lstStyle/>
          <a:p>
            <a:endParaRPr/>
          </a:p>
        </p:txBody>
      </p:sp>
      <p:sp>
        <p:nvSpPr>
          <p:cNvPr id="3" name="TextBox 3"/>
          <p:cNvSpPr txBox="1"/>
          <p:nvPr/>
        </p:nvSpPr>
        <p:spPr>
          <a:xfrm>
            <a:off x="4312044" y="1136027"/>
            <a:ext cx="9663912" cy="3954202"/>
          </a:xfrm>
          <a:prstGeom prst="rect">
            <a:avLst/>
          </a:prstGeom>
        </p:spPr>
        <p:txBody>
          <a:bodyPr lIns="0" tIns="0" rIns="0" bIns="0" rtlCol="0" anchor="t">
            <a:spAutoFit/>
          </a:bodyPr>
          <a:lstStyle/>
          <a:p>
            <a:pPr marL="0" lvl="0" indent="0" algn="ctr">
              <a:lnSpc>
                <a:spcPts val="30831"/>
              </a:lnSpc>
              <a:spcBef>
                <a:spcPct val="0"/>
              </a:spcBef>
            </a:pPr>
            <a:r>
              <a:rPr sz="22022" b="1">
                <a:solidFill>
                  <a:srgbClr val="FAE200"/>
                </a:solidFill>
                <a:latin typeface="源柔ゴシック Bold"/>
              </a:rPr>
              <a:t>07</a:t>
            </a:r>
          </a:p>
        </p:txBody>
      </p:sp>
      <p:sp>
        <p:nvSpPr>
          <p:cNvPr id="4" name="TextBox 4"/>
          <p:cNvSpPr txBox="1"/>
          <p:nvPr/>
        </p:nvSpPr>
        <p:spPr>
          <a:xfrm>
            <a:off x="1524000" y="4600236"/>
            <a:ext cx="15240000" cy="3565513"/>
          </a:xfrm>
          <a:prstGeom prst="rect">
            <a:avLst/>
          </a:prstGeom>
        </p:spPr>
        <p:txBody>
          <a:bodyPr lIns="0" tIns="0" rIns="0" bIns="0" rtlCol="0" anchor="t">
            <a:spAutoFit/>
          </a:bodyPr>
          <a:lstStyle/>
          <a:p>
            <a:pPr algn="ctr">
              <a:lnSpc>
                <a:spcPts val="14007"/>
              </a:lnSpc>
            </a:pPr>
            <a:r>
              <a:rPr sz="10005" b="1">
                <a:solidFill>
                  <a:srgbClr val="0B6F52"/>
                </a:solidFill>
                <a:latin typeface="源柔ゴシック Bold"/>
              </a:rPr>
              <a:t>まとめ</a:t>
            </a:r>
          </a:p>
          <a:p>
            <a:pPr algn="ctr">
              <a:lnSpc>
                <a:spcPts val="14007"/>
              </a:lnSpc>
              <a:spcBef>
                <a:spcPct val="0"/>
              </a:spcBef>
            </a:pPr>
            <a:endParaRPr lang="en-US" sz="10005" b="1">
              <a:solidFill>
                <a:srgbClr val="0B6F52"/>
              </a:solidFill>
              <a:latin typeface="源柔ゴシック Bold"/>
              <a:ea typeface="源柔ゴシック Bold"/>
              <a:cs typeface="源柔ゴシック Bold"/>
              <a:sym typeface="源柔ゴシック Bold"/>
            </a:endParaRPr>
          </a:p>
        </p:txBody>
      </p:sp>
      <p:sp>
        <p:nvSpPr>
          <p:cNvPr id="5" name="Freeform 5"/>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6" name="Freeform 6"/>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7" name="Freeform 7"/>
          <p:cNvSpPr/>
          <p:nvPr/>
        </p:nvSpPr>
        <p:spPr>
          <a:xfrm rot="-5400000">
            <a:off x="15851055" y="6551745"/>
            <a:ext cx="5685724" cy="2869234"/>
          </a:xfrm>
          <a:custGeom>
            <a:avLst/>
            <a:gdLst/>
            <a:ahLst/>
            <a:cxnLst/>
            <a:rect l="l" t="t" r="r" b="b"/>
            <a:pathLst>
              <a:path w="5685724" h="2869234">
                <a:moveTo>
                  <a:pt x="0" y="0"/>
                </a:moveTo>
                <a:lnTo>
                  <a:pt x="5685724" y="0"/>
                </a:lnTo>
                <a:lnTo>
                  <a:pt x="5685724" y="2869234"/>
                </a:lnTo>
                <a:lnTo>
                  <a:pt x="0" y="286923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8" name="Freeform 8"/>
          <p:cNvSpPr/>
          <p:nvPr/>
        </p:nvSpPr>
        <p:spPr>
          <a:xfrm rot="-5400000">
            <a:off x="15851055" y="866021"/>
            <a:ext cx="5685724" cy="2869234"/>
          </a:xfrm>
          <a:custGeom>
            <a:avLst/>
            <a:gdLst/>
            <a:ahLst/>
            <a:cxnLst/>
            <a:rect l="l" t="t" r="r" b="b"/>
            <a:pathLst>
              <a:path w="5685724" h="2869234">
                <a:moveTo>
                  <a:pt x="0" y="0"/>
                </a:moveTo>
                <a:lnTo>
                  <a:pt x="5685724" y="0"/>
                </a:lnTo>
                <a:lnTo>
                  <a:pt x="5685724" y="2869234"/>
                </a:lnTo>
                <a:lnTo>
                  <a:pt x="0" y="286923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grpSp>
        <p:nvGrpSpPr>
          <p:cNvPr id="9" name="Group 9"/>
          <p:cNvGrpSpPr/>
          <p:nvPr/>
        </p:nvGrpSpPr>
        <p:grpSpPr>
          <a:xfrm>
            <a:off x="-277072" y="-277111"/>
            <a:ext cx="473615" cy="10887559"/>
            <a:chOff x="0" y="0"/>
            <a:chExt cx="124738" cy="2867505"/>
          </a:xfrm>
        </p:grpSpPr>
        <p:sp>
          <p:nvSpPr>
            <p:cNvPr id="10" name="Freeform 10"/>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0B6F52"/>
            </a:solidFill>
          </p:spPr>
          <p:txBody>
            <a:bodyPr/>
            <a:lstStyle/>
            <a:p>
              <a:endParaRPr/>
            </a:p>
          </p:txBody>
        </p:sp>
        <p:sp>
          <p:nvSpPr>
            <p:cNvPr id="11" name="TextBox 11"/>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grpSp>
        <p:nvGrpSpPr>
          <p:cNvPr id="12" name="Group 12"/>
          <p:cNvGrpSpPr/>
          <p:nvPr/>
        </p:nvGrpSpPr>
        <p:grpSpPr>
          <a:xfrm>
            <a:off x="18091457" y="-300280"/>
            <a:ext cx="473615" cy="10887559"/>
            <a:chOff x="0" y="0"/>
            <a:chExt cx="124738" cy="2867505"/>
          </a:xfrm>
        </p:grpSpPr>
        <p:sp>
          <p:nvSpPr>
            <p:cNvPr id="13" name="Freeform 13"/>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0B6F52"/>
            </a:solidFill>
            <a:ln cap="sq">
              <a:noFill/>
              <a:prstDash val="solid"/>
              <a:miter/>
            </a:ln>
          </p:spPr>
          <p:txBody>
            <a:bodyPr/>
            <a:lstStyle/>
            <a:p>
              <a:endParaRPr/>
            </a:p>
          </p:txBody>
        </p:sp>
        <p:sp>
          <p:nvSpPr>
            <p:cNvPr id="14" name="TextBox 14"/>
            <p:cNvSpPr txBox="1"/>
            <p:nvPr/>
          </p:nvSpPr>
          <p:spPr>
            <a:xfrm>
              <a:off x="0" y="-76200"/>
              <a:ext cx="124738" cy="2943705"/>
            </a:xfrm>
            <a:prstGeom prst="rect">
              <a:avLst/>
            </a:prstGeom>
          </p:spPr>
          <p:txBody>
            <a:bodyPr lIns="50800" tIns="50800" rIns="50800" bIns="50800" rtlCol="0" anchor="ctr"/>
            <a:lstStyle/>
            <a:p>
              <a:pPr marL="0" lvl="0" indent="0" algn="ctr">
                <a:lnSpc>
                  <a:spcPts val="3500"/>
                </a:lnSpc>
                <a:spcBef>
                  <a:spcPct val="0"/>
                </a:spcBef>
              </a:pP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2381009"/>
            <a:ext cx="814720" cy="1597471"/>
            <a:chOff x="0" y="0"/>
            <a:chExt cx="812800" cy="1593707"/>
          </a:xfrm>
        </p:grpSpPr>
        <p:sp>
          <p:nvSpPr>
            <p:cNvPr id="3" name="Freeform 3"/>
            <p:cNvSpPr/>
            <p:nvPr/>
          </p:nvSpPr>
          <p:spPr>
            <a:xfrm>
              <a:off x="0" y="0"/>
              <a:ext cx="812800" cy="1593707"/>
            </a:xfrm>
            <a:custGeom>
              <a:avLst/>
              <a:gdLst/>
              <a:ahLst/>
              <a:cxnLst/>
              <a:rect l="l" t="t" r="r" b="b"/>
              <a:pathLst>
                <a:path w="812800" h="1593707">
                  <a:moveTo>
                    <a:pt x="95026" y="0"/>
                  </a:moveTo>
                  <a:lnTo>
                    <a:pt x="717775" y="0"/>
                  </a:lnTo>
                  <a:cubicBezTo>
                    <a:pt x="770256" y="0"/>
                    <a:pt x="812800" y="42544"/>
                    <a:pt x="812800" y="95026"/>
                  </a:cubicBezTo>
                  <a:lnTo>
                    <a:pt x="812800" y="1498681"/>
                  </a:lnTo>
                  <a:cubicBezTo>
                    <a:pt x="812800" y="1551162"/>
                    <a:pt x="770256" y="1593707"/>
                    <a:pt x="717775" y="1593707"/>
                  </a:cubicBezTo>
                  <a:lnTo>
                    <a:pt x="95026" y="1593707"/>
                  </a:lnTo>
                  <a:cubicBezTo>
                    <a:pt x="42544" y="1593707"/>
                    <a:pt x="0" y="1551162"/>
                    <a:pt x="0" y="1498681"/>
                  </a:cubicBezTo>
                  <a:lnTo>
                    <a:pt x="0" y="95026"/>
                  </a:lnTo>
                  <a:cubicBezTo>
                    <a:pt x="0" y="42544"/>
                    <a:pt x="42544" y="0"/>
                    <a:pt x="95026" y="0"/>
                  </a:cubicBezTo>
                  <a:close/>
                </a:path>
              </a:pathLst>
            </a:custGeom>
            <a:solidFill>
              <a:srgbClr val="0B6F52"/>
            </a:solidFill>
            <a:ln cap="sq">
              <a:noFill/>
              <a:prstDash val="solid"/>
              <a:miter/>
            </a:ln>
          </p:spPr>
          <p:txBody>
            <a:bodyPr/>
            <a:lstStyle/>
            <a:p>
              <a:endParaRPr/>
            </a:p>
          </p:txBody>
        </p:sp>
        <p:sp>
          <p:nvSpPr>
            <p:cNvPr id="4" name="TextBox 4"/>
            <p:cNvSpPr txBox="1"/>
            <p:nvPr/>
          </p:nvSpPr>
          <p:spPr>
            <a:xfrm>
              <a:off x="0" y="-285750"/>
              <a:ext cx="812800" cy="1879457"/>
            </a:xfrm>
            <a:prstGeom prst="rect">
              <a:avLst/>
            </a:prstGeom>
          </p:spPr>
          <p:txBody>
            <a:bodyPr lIns="50800" tIns="50800" rIns="50800" bIns="50800" rtlCol="0" anchor="ctr"/>
            <a:lstStyle/>
            <a:p>
              <a:pPr algn="ctr">
                <a:lnSpc>
                  <a:spcPts val="3500"/>
                </a:lnSpc>
              </a:pPr>
              <a:endParaRPr/>
            </a:p>
          </p:txBody>
        </p:sp>
      </p:grpSp>
      <p:sp>
        <p:nvSpPr>
          <p:cNvPr id="5" name="Freeform 5"/>
          <p:cNvSpPr/>
          <p:nvPr/>
        </p:nvSpPr>
        <p:spPr>
          <a:xfrm>
            <a:off x="2524283" y="3179713"/>
            <a:ext cx="303741" cy="303741"/>
          </a:xfrm>
          <a:custGeom>
            <a:avLst/>
            <a:gdLst/>
            <a:ahLst/>
            <a:cxnLst/>
            <a:rect l="l" t="t" r="r" b="b"/>
            <a:pathLst>
              <a:path w="303741" h="303741">
                <a:moveTo>
                  <a:pt x="0" y="0"/>
                </a:moveTo>
                <a:lnTo>
                  <a:pt x="303740" y="0"/>
                </a:lnTo>
                <a:lnTo>
                  <a:pt x="303740" y="303741"/>
                </a:lnTo>
                <a:lnTo>
                  <a:pt x="0" y="30374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sp>
        <p:nvSpPr>
          <p:cNvPr id="6" name="Freeform 6"/>
          <p:cNvSpPr/>
          <p:nvPr/>
        </p:nvSpPr>
        <p:spPr>
          <a:xfrm>
            <a:off x="2524283" y="3645084"/>
            <a:ext cx="303741" cy="303741"/>
          </a:xfrm>
          <a:custGeom>
            <a:avLst/>
            <a:gdLst/>
            <a:ahLst/>
            <a:cxnLst/>
            <a:rect l="l" t="t" r="r" b="b"/>
            <a:pathLst>
              <a:path w="303741" h="303741">
                <a:moveTo>
                  <a:pt x="0" y="0"/>
                </a:moveTo>
                <a:lnTo>
                  <a:pt x="303740" y="0"/>
                </a:lnTo>
                <a:lnTo>
                  <a:pt x="303740" y="303741"/>
                </a:lnTo>
                <a:lnTo>
                  <a:pt x="0" y="303741"/>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grpSp>
        <p:nvGrpSpPr>
          <p:cNvPr id="7" name="Group 7"/>
          <p:cNvGrpSpPr/>
          <p:nvPr/>
        </p:nvGrpSpPr>
        <p:grpSpPr>
          <a:xfrm>
            <a:off x="1524000" y="4758082"/>
            <a:ext cx="814720" cy="1597471"/>
            <a:chOff x="0" y="0"/>
            <a:chExt cx="812800" cy="1593707"/>
          </a:xfrm>
        </p:grpSpPr>
        <p:sp>
          <p:nvSpPr>
            <p:cNvPr id="8" name="Freeform 8"/>
            <p:cNvSpPr/>
            <p:nvPr/>
          </p:nvSpPr>
          <p:spPr>
            <a:xfrm>
              <a:off x="0" y="0"/>
              <a:ext cx="812800" cy="1593707"/>
            </a:xfrm>
            <a:custGeom>
              <a:avLst/>
              <a:gdLst/>
              <a:ahLst/>
              <a:cxnLst/>
              <a:rect l="l" t="t" r="r" b="b"/>
              <a:pathLst>
                <a:path w="812800" h="1593707">
                  <a:moveTo>
                    <a:pt x="95026" y="0"/>
                  </a:moveTo>
                  <a:lnTo>
                    <a:pt x="717775" y="0"/>
                  </a:lnTo>
                  <a:cubicBezTo>
                    <a:pt x="770256" y="0"/>
                    <a:pt x="812800" y="42544"/>
                    <a:pt x="812800" y="95026"/>
                  </a:cubicBezTo>
                  <a:lnTo>
                    <a:pt x="812800" y="1498681"/>
                  </a:lnTo>
                  <a:cubicBezTo>
                    <a:pt x="812800" y="1551162"/>
                    <a:pt x="770256" y="1593707"/>
                    <a:pt x="717775" y="1593707"/>
                  </a:cubicBezTo>
                  <a:lnTo>
                    <a:pt x="95026" y="1593707"/>
                  </a:lnTo>
                  <a:cubicBezTo>
                    <a:pt x="42544" y="1593707"/>
                    <a:pt x="0" y="1551162"/>
                    <a:pt x="0" y="1498681"/>
                  </a:cubicBezTo>
                  <a:lnTo>
                    <a:pt x="0" y="95026"/>
                  </a:lnTo>
                  <a:cubicBezTo>
                    <a:pt x="0" y="42544"/>
                    <a:pt x="42544" y="0"/>
                    <a:pt x="95026" y="0"/>
                  </a:cubicBezTo>
                  <a:close/>
                </a:path>
              </a:pathLst>
            </a:custGeom>
            <a:solidFill>
              <a:srgbClr val="0B6F52"/>
            </a:solidFill>
            <a:ln cap="sq">
              <a:noFill/>
              <a:prstDash val="solid"/>
              <a:miter/>
            </a:ln>
          </p:spPr>
          <p:txBody>
            <a:bodyPr/>
            <a:lstStyle/>
            <a:p>
              <a:endParaRPr/>
            </a:p>
          </p:txBody>
        </p:sp>
        <p:sp>
          <p:nvSpPr>
            <p:cNvPr id="9" name="TextBox 9"/>
            <p:cNvSpPr txBox="1"/>
            <p:nvPr/>
          </p:nvSpPr>
          <p:spPr>
            <a:xfrm>
              <a:off x="0" y="-285750"/>
              <a:ext cx="812800" cy="1879457"/>
            </a:xfrm>
            <a:prstGeom prst="rect">
              <a:avLst/>
            </a:prstGeom>
          </p:spPr>
          <p:txBody>
            <a:bodyPr lIns="50800" tIns="50800" rIns="50800" bIns="50800" rtlCol="0" anchor="ctr"/>
            <a:lstStyle/>
            <a:p>
              <a:pPr marL="0" lvl="0" indent="0" algn="ctr">
                <a:lnSpc>
                  <a:spcPts val="3500"/>
                </a:lnSpc>
                <a:spcBef>
                  <a:spcPct val="0"/>
                </a:spcBef>
              </a:pPr>
              <a:endParaRPr/>
            </a:p>
          </p:txBody>
        </p:sp>
      </p:grpSp>
      <p:sp>
        <p:nvSpPr>
          <p:cNvPr id="10" name="Freeform 10"/>
          <p:cNvSpPr/>
          <p:nvPr/>
        </p:nvSpPr>
        <p:spPr>
          <a:xfrm>
            <a:off x="2524283" y="5556786"/>
            <a:ext cx="303741" cy="303741"/>
          </a:xfrm>
          <a:custGeom>
            <a:avLst/>
            <a:gdLst/>
            <a:ahLst/>
            <a:cxnLst/>
            <a:rect l="l" t="t" r="r" b="b"/>
            <a:pathLst>
              <a:path w="303741" h="303741">
                <a:moveTo>
                  <a:pt x="0" y="0"/>
                </a:moveTo>
                <a:lnTo>
                  <a:pt x="303740" y="0"/>
                </a:lnTo>
                <a:lnTo>
                  <a:pt x="303740" y="303741"/>
                </a:lnTo>
                <a:lnTo>
                  <a:pt x="0" y="30374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sp>
        <p:nvSpPr>
          <p:cNvPr id="11" name="Freeform 11"/>
          <p:cNvSpPr/>
          <p:nvPr/>
        </p:nvSpPr>
        <p:spPr>
          <a:xfrm>
            <a:off x="2524283" y="6022157"/>
            <a:ext cx="303741" cy="303741"/>
          </a:xfrm>
          <a:custGeom>
            <a:avLst/>
            <a:gdLst/>
            <a:ahLst/>
            <a:cxnLst/>
            <a:rect l="l" t="t" r="r" b="b"/>
            <a:pathLst>
              <a:path w="303741" h="303741">
                <a:moveTo>
                  <a:pt x="0" y="0"/>
                </a:moveTo>
                <a:lnTo>
                  <a:pt x="303740" y="0"/>
                </a:lnTo>
                <a:lnTo>
                  <a:pt x="303740" y="303741"/>
                </a:lnTo>
                <a:lnTo>
                  <a:pt x="0" y="30374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12" name="Group 12"/>
          <p:cNvGrpSpPr/>
          <p:nvPr/>
        </p:nvGrpSpPr>
        <p:grpSpPr>
          <a:xfrm>
            <a:off x="1524000" y="7165529"/>
            <a:ext cx="814720" cy="1597471"/>
            <a:chOff x="0" y="0"/>
            <a:chExt cx="812800" cy="1593707"/>
          </a:xfrm>
        </p:grpSpPr>
        <p:sp>
          <p:nvSpPr>
            <p:cNvPr id="13" name="Freeform 13"/>
            <p:cNvSpPr/>
            <p:nvPr/>
          </p:nvSpPr>
          <p:spPr>
            <a:xfrm>
              <a:off x="0" y="0"/>
              <a:ext cx="812800" cy="1593707"/>
            </a:xfrm>
            <a:custGeom>
              <a:avLst/>
              <a:gdLst/>
              <a:ahLst/>
              <a:cxnLst/>
              <a:rect l="l" t="t" r="r" b="b"/>
              <a:pathLst>
                <a:path w="812800" h="1593707">
                  <a:moveTo>
                    <a:pt x="95026" y="0"/>
                  </a:moveTo>
                  <a:lnTo>
                    <a:pt x="717775" y="0"/>
                  </a:lnTo>
                  <a:cubicBezTo>
                    <a:pt x="770256" y="0"/>
                    <a:pt x="812800" y="42544"/>
                    <a:pt x="812800" y="95026"/>
                  </a:cubicBezTo>
                  <a:lnTo>
                    <a:pt x="812800" y="1498681"/>
                  </a:lnTo>
                  <a:cubicBezTo>
                    <a:pt x="812800" y="1551162"/>
                    <a:pt x="770256" y="1593707"/>
                    <a:pt x="717775" y="1593707"/>
                  </a:cubicBezTo>
                  <a:lnTo>
                    <a:pt x="95026" y="1593707"/>
                  </a:lnTo>
                  <a:cubicBezTo>
                    <a:pt x="42544" y="1593707"/>
                    <a:pt x="0" y="1551162"/>
                    <a:pt x="0" y="1498681"/>
                  </a:cubicBezTo>
                  <a:lnTo>
                    <a:pt x="0" y="95026"/>
                  </a:lnTo>
                  <a:cubicBezTo>
                    <a:pt x="0" y="42544"/>
                    <a:pt x="42544" y="0"/>
                    <a:pt x="95026" y="0"/>
                  </a:cubicBezTo>
                  <a:close/>
                </a:path>
              </a:pathLst>
            </a:custGeom>
            <a:solidFill>
              <a:srgbClr val="0B6F52"/>
            </a:solidFill>
            <a:ln cap="sq">
              <a:noFill/>
              <a:prstDash val="solid"/>
              <a:miter/>
            </a:ln>
          </p:spPr>
          <p:txBody>
            <a:bodyPr/>
            <a:lstStyle/>
            <a:p>
              <a:endParaRPr/>
            </a:p>
          </p:txBody>
        </p:sp>
        <p:sp>
          <p:nvSpPr>
            <p:cNvPr id="14" name="TextBox 14"/>
            <p:cNvSpPr txBox="1"/>
            <p:nvPr/>
          </p:nvSpPr>
          <p:spPr>
            <a:xfrm>
              <a:off x="0" y="-285750"/>
              <a:ext cx="812800" cy="1879457"/>
            </a:xfrm>
            <a:prstGeom prst="rect">
              <a:avLst/>
            </a:prstGeom>
          </p:spPr>
          <p:txBody>
            <a:bodyPr lIns="50800" tIns="50800" rIns="50800" bIns="50800" rtlCol="0" anchor="ctr"/>
            <a:lstStyle/>
            <a:p>
              <a:pPr marL="0" lvl="0" indent="0" algn="ctr">
                <a:lnSpc>
                  <a:spcPts val="3500"/>
                </a:lnSpc>
                <a:spcBef>
                  <a:spcPct val="0"/>
                </a:spcBef>
              </a:pPr>
              <a:endParaRPr/>
            </a:p>
          </p:txBody>
        </p:sp>
      </p:grpSp>
      <p:sp>
        <p:nvSpPr>
          <p:cNvPr id="15" name="Freeform 15"/>
          <p:cNvSpPr/>
          <p:nvPr/>
        </p:nvSpPr>
        <p:spPr>
          <a:xfrm>
            <a:off x="2524283" y="7964233"/>
            <a:ext cx="303741" cy="303741"/>
          </a:xfrm>
          <a:custGeom>
            <a:avLst/>
            <a:gdLst/>
            <a:ahLst/>
            <a:cxnLst/>
            <a:rect l="l" t="t" r="r" b="b"/>
            <a:pathLst>
              <a:path w="303741" h="303741">
                <a:moveTo>
                  <a:pt x="0" y="0"/>
                </a:moveTo>
                <a:lnTo>
                  <a:pt x="303740" y="0"/>
                </a:lnTo>
                <a:lnTo>
                  <a:pt x="303740" y="303741"/>
                </a:lnTo>
                <a:lnTo>
                  <a:pt x="0" y="30374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sp>
        <p:nvSpPr>
          <p:cNvPr id="16" name="Freeform 16"/>
          <p:cNvSpPr/>
          <p:nvPr/>
        </p:nvSpPr>
        <p:spPr>
          <a:xfrm>
            <a:off x="2524283" y="8429604"/>
            <a:ext cx="303741" cy="303741"/>
          </a:xfrm>
          <a:custGeom>
            <a:avLst/>
            <a:gdLst/>
            <a:ahLst/>
            <a:cxnLst/>
            <a:rect l="l" t="t" r="r" b="b"/>
            <a:pathLst>
              <a:path w="303741" h="303741">
                <a:moveTo>
                  <a:pt x="0" y="0"/>
                </a:moveTo>
                <a:lnTo>
                  <a:pt x="303740" y="0"/>
                </a:lnTo>
                <a:lnTo>
                  <a:pt x="303740" y="303741"/>
                </a:lnTo>
                <a:lnTo>
                  <a:pt x="0" y="30374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17" name="Group 17"/>
          <p:cNvGrpSpPr/>
          <p:nvPr/>
        </p:nvGrpSpPr>
        <p:grpSpPr>
          <a:xfrm>
            <a:off x="11624604" y="2373579"/>
            <a:ext cx="5139396" cy="1597471"/>
            <a:chOff x="0" y="0"/>
            <a:chExt cx="5127284" cy="1593707"/>
          </a:xfrm>
        </p:grpSpPr>
        <p:sp>
          <p:nvSpPr>
            <p:cNvPr id="18" name="Freeform 18"/>
            <p:cNvSpPr/>
            <p:nvPr/>
          </p:nvSpPr>
          <p:spPr>
            <a:xfrm>
              <a:off x="0" y="0"/>
              <a:ext cx="5127284" cy="1593707"/>
            </a:xfrm>
            <a:custGeom>
              <a:avLst/>
              <a:gdLst/>
              <a:ahLst/>
              <a:cxnLst/>
              <a:rect l="l" t="t" r="r" b="b"/>
              <a:pathLst>
                <a:path w="5127284" h="1593707">
                  <a:moveTo>
                    <a:pt x="15064" y="0"/>
                  </a:moveTo>
                  <a:lnTo>
                    <a:pt x="5112220" y="0"/>
                  </a:lnTo>
                  <a:cubicBezTo>
                    <a:pt x="5120539" y="0"/>
                    <a:pt x="5127284" y="6744"/>
                    <a:pt x="5127284" y="15064"/>
                  </a:cubicBezTo>
                  <a:lnTo>
                    <a:pt x="5127284" y="1578643"/>
                  </a:lnTo>
                  <a:cubicBezTo>
                    <a:pt x="5127284" y="1582638"/>
                    <a:pt x="5125696" y="1586469"/>
                    <a:pt x="5122871" y="1589294"/>
                  </a:cubicBezTo>
                  <a:cubicBezTo>
                    <a:pt x="5120046" y="1592119"/>
                    <a:pt x="5116215" y="1593707"/>
                    <a:pt x="5112220" y="1593707"/>
                  </a:cubicBezTo>
                  <a:lnTo>
                    <a:pt x="15064" y="1593707"/>
                  </a:lnTo>
                  <a:cubicBezTo>
                    <a:pt x="11069" y="1593707"/>
                    <a:pt x="7237" y="1592119"/>
                    <a:pt x="4412" y="1589294"/>
                  </a:cubicBezTo>
                  <a:cubicBezTo>
                    <a:pt x="1587" y="1586469"/>
                    <a:pt x="0" y="1582638"/>
                    <a:pt x="0" y="1578643"/>
                  </a:cubicBezTo>
                  <a:lnTo>
                    <a:pt x="0" y="15064"/>
                  </a:lnTo>
                  <a:cubicBezTo>
                    <a:pt x="0" y="11069"/>
                    <a:pt x="1587" y="7237"/>
                    <a:pt x="4412" y="4412"/>
                  </a:cubicBezTo>
                  <a:cubicBezTo>
                    <a:pt x="7237" y="1587"/>
                    <a:pt x="11069" y="0"/>
                    <a:pt x="15064" y="0"/>
                  </a:cubicBezTo>
                  <a:close/>
                </a:path>
              </a:pathLst>
            </a:custGeom>
            <a:solidFill>
              <a:srgbClr val="FDF399"/>
            </a:solidFill>
            <a:ln cap="sq">
              <a:noFill/>
              <a:prstDash val="solid"/>
              <a:miter/>
            </a:ln>
          </p:spPr>
          <p:txBody>
            <a:bodyPr/>
            <a:lstStyle/>
            <a:p>
              <a:endParaRPr/>
            </a:p>
          </p:txBody>
        </p:sp>
        <p:sp>
          <p:nvSpPr>
            <p:cNvPr id="19" name="TextBox 19"/>
            <p:cNvSpPr txBox="1"/>
            <p:nvPr/>
          </p:nvSpPr>
          <p:spPr>
            <a:xfrm>
              <a:off x="0" y="-285750"/>
              <a:ext cx="5127284" cy="1879457"/>
            </a:xfrm>
            <a:prstGeom prst="rect">
              <a:avLst/>
            </a:prstGeom>
          </p:spPr>
          <p:txBody>
            <a:bodyPr lIns="50800" tIns="50800" rIns="50800" bIns="50800" rtlCol="0" anchor="ctr"/>
            <a:lstStyle/>
            <a:p>
              <a:pPr algn="ctr">
                <a:lnSpc>
                  <a:spcPts val="3500"/>
                </a:lnSpc>
              </a:pPr>
              <a:endParaRPr/>
            </a:p>
          </p:txBody>
        </p:sp>
      </p:grpSp>
      <p:grpSp>
        <p:nvGrpSpPr>
          <p:cNvPr id="20" name="Group 20"/>
          <p:cNvGrpSpPr/>
          <p:nvPr/>
        </p:nvGrpSpPr>
        <p:grpSpPr>
          <a:xfrm>
            <a:off x="11624604" y="4758261"/>
            <a:ext cx="5139396" cy="1597471"/>
            <a:chOff x="0" y="0"/>
            <a:chExt cx="5127284" cy="1593707"/>
          </a:xfrm>
        </p:grpSpPr>
        <p:sp>
          <p:nvSpPr>
            <p:cNvPr id="21" name="Freeform 21"/>
            <p:cNvSpPr/>
            <p:nvPr/>
          </p:nvSpPr>
          <p:spPr>
            <a:xfrm>
              <a:off x="0" y="0"/>
              <a:ext cx="5127284" cy="1593707"/>
            </a:xfrm>
            <a:custGeom>
              <a:avLst/>
              <a:gdLst/>
              <a:ahLst/>
              <a:cxnLst/>
              <a:rect l="l" t="t" r="r" b="b"/>
              <a:pathLst>
                <a:path w="5127284" h="1593707">
                  <a:moveTo>
                    <a:pt x="15064" y="0"/>
                  </a:moveTo>
                  <a:lnTo>
                    <a:pt x="5112220" y="0"/>
                  </a:lnTo>
                  <a:cubicBezTo>
                    <a:pt x="5120539" y="0"/>
                    <a:pt x="5127284" y="6744"/>
                    <a:pt x="5127284" y="15064"/>
                  </a:cubicBezTo>
                  <a:lnTo>
                    <a:pt x="5127284" y="1578643"/>
                  </a:lnTo>
                  <a:cubicBezTo>
                    <a:pt x="5127284" y="1582638"/>
                    <a:pt x="5125696" y="1586469"/>
                    <a:pt x="5122871" y="1589294"/>
                  </a:cubicBezTo>
                  <a:cubicBezTo>
                    <a:pt x="5120046" y="1592119"/>
                    <a:pt x="5116215" y="1593707"/>
                    <a:pt x="5112220" y="1593707"/>
                  </a:cubicBezTo>
                  <a:lnTo>
                    <a:pt x="15064" y="1593707"/>
                  </a:lnTo>
                  <a:cubicBezTo>
                    <a:pt x="11069" y="1593707"/>
                    <a:pt x="7237" y="1592119"/>
                    <a:pt x="4412" y="1589294"/>
                  </a:cubicBezTo>
                  <a:cubicBezTo>
                    <a:pt x="1587" y="1586469"/>
                    <a:pt x="0" y="1582638"/>
                    <a:pt x="0" y="1578643"/>
                  </a:cubicBezTo>
                  <a:lnTo>
                    <a:pt x="0" y="15064"/>
                  </a:lnTo>
                  <a:cubicBezTo>
                    <a:pt x="0" y="11069"/>
                    <a:pt x="1587" y="7237"/>
                    <a:pt x="4412" y="4412"/>
                  </a:cubicBezTo>
                  <a:cubicBezTo>
                    <a:pt x="7237" y="1587"/>
                    <a:pt x="11069" y="0"/>
                    <a:pt x="15064" y="0"/>
                  </a:cubicBezTo>
                  <a:close/>
                </a:path>
              </a:pathLst>
            </a:custGeom>
            <a:solidFill>
              <a:srgbClr val="FDF399"/>
            </a:solidFill>
            <a:ln cap="sq">
              <a:noFill/>
              <a:prstDash val="solid"/>
              <a:miter/>
            </a:ln>
          </p:spPr>
          <p:txBody>
            <a:bodyPr/>
            <a:lstStyle/>
            <a:p>
              <a:endParaRPr/>
            </a:p>
          </p:txBody>
        </p:sp>
        <p:sp>
          <p:nvSpPr>
            <p:cNvPr id="22" name="TextBox 22"/>
            <p:cNvSpPr txBox="1"/>
            <p:nvPr/>
          </p:nvSpPr>
          <p:spPr>
            <a:xfrm>
              <a:off x="0" y="-285750"/>
              <a:ext cx="5127284" cy="1879457"/>
            </a:xfrm>
            <a:prstGeom prst="rect">
              <a:avLst/>
            </a:prstGeom>
          </p:spPr>
          <p:txBody>
            <a:bodyPr lIns="50800" tIns="50800" rIns="50800" bIns="50800" rtlCol="0" anchor="ctr"/>
            <a:lstStyle/>
            <a:p>
              <a:pPr marL="0" lvl="0" indent="0" algn="ctr">
                <a:lnSpc>
                  <a:spcPts val="3500"/>
                </a:lnSpc>
                <a:spcBef>
                  <a:spcPct val="0"/>
                </a:spcBef>
              </a:pPr>
              <a:endParaRPr/>
            </a:p>
          </p:txBody>
        </p:sp>
      </p:grpSp>
      <p:grpSp>
        <p:nvGrpSpPr>
          <p:cNvPr id="23" name="Group 23"/>
          <p:cNvGrpSpPr/>
          <p:nvPr/>
        </p:nvGrpSpPr>
        <p:grpSpPr>
          <a:xfrm>
            <a:off x="11624604" y="7165529"/>
            <a:ext cx="5139396" cy="1597471"/>
            <a:chOff x="0" y="0"/>
            <a:chExt cx="5127284" cy="1593707"/>
          </a:xfrm>
        </p:grpSpPr>
        <p:sp>
          <p:nvSpPr>
            <p:cNvPr id="24" name="Freeform 24"/>
            <p:cNvSpPr/>
            <p:nvPr/>
          </p:nvSpPr>
          <p:spPr>
            <a:xfrm>
              <a:off x="0" y="0"/>
              <a:ext cx="5127284" cy="1593707"/>
            </a:xfrm>
            <a:custGeom>
              <a:avLst/>
              <a:gdLst/>
              <a:ahLst/>
              <a:cxnLst/>
              <a:rect l="l" t="t" r="r" b="b"/>
              <a:pathLst>
                <a:path w="5127284" h="1593707">
                  <a:moveTo>
                    <a:pt x="15064" y="0"/>
                  </a:moveTo>
                  <a:lnTo>
                    <a:pt x="5112220" y="0"/>
                  </a:lnTo>
                  <a:cubicBezTo>
                    <a:pt x="5120539" y="0"/>
                    <a:pt x="5127284" y="6744"/>
                    <a:pt x="5127284" y="15064"/>
                  </a:cubicBezTo>
                  <a:lnTo>
                    <a:pt x="5127284" y="1578643"/>
                  </a:lnTo>
                  <a:cubicBezTo>
                    <a:pt x="5127284" y="1582638"/>
                    <a:pt x="5125696" y="1586469"/>
                    <a:pt x="5122871" y="1589294"/>
                  </a:cubicBezTo>
                  <a:cubicBezTo>
                    <a:pt x="5120046" y="1592119"/>
                    <a:pt x="5116215" y="1593707"/>
                    <a:pt x="5112220" y="1593707"/>
                  </a:cubicBezTo>
                  <a:lnTo>
                    <a:pt x="15064" y="1593707"/>
                  </a:lnTo>
                  <a:cubicBezTo>
                    <a:pt x="11069" y="1593707"/>
                    <a:pt x="7237" y="1592119"/>
                    <a:pt x="4412" y="1589294"/>
                  </a:cubicBezTo>
                  <a:cubicBezTo>
                    <a:pt x="1587" y="1586469"/>
                    <a:pt x="0" y="1582638"/>
                    <a:pt x="0" y="1578643"/>
                  </a:cubicBezTo>
                  <a:lnTo>
                    <a:pt x="0" y="15064"/>
                  </a:lnTo>
                  <a:cubicBezTo>
                    <a:pt x="0" y="11069"/>
                    <a:pt x="1587" y="7237"/>
                    <a:pt x="4412" y="4412"/>
                  </a:cubicBezTo>
                  <a:cubicBezTo>
                    <a:pt x="7237" y="1587"/>
                    <a:pt x="11069" y="0"/>
                    <a:pt x="15064" y="0"/>
                  </a:cubicBezTo>
                  <a:close/>
                </a:path>
              </a:pathLst>
            </a:custGeom>
            <a:solidFill>
              <a:srgbClr val="FDF399"/>
            </a:solidFill>
            <a:ln cap="sq">
              <a:noFill/>
              <a:prstDash val="solid"/>
              <a:miter/>
            </a:ln>
          </p:spPr>
          <p:txBody>
            <a:bodyPr/>
            <a:lstStyle/>
            <a:p>
              <a:endParaRPr/>
            </a:p>
          </p:txBody>
        </p:sp>
        <p:sp>
          <p:nvSpPr>
            <p:cNvPr id="25" name="TextBox 25"/>
            <p:cNvSpPr txBox="1"/>
            <p:nvPr/>
          </p:nvSpPr>
          <p:spPr>
            <a:xfrm>
              <a:off x="0" y="-285750"/>
              <a:ext cx="5127284" cy="1879457"/>
            </a:xfrm>
            <a:prstGeom prst="rect">
              <a:avLst/>
            </a:prstGeom>
          </p:spPr>
          <p:txBody>
            <a:bodyPr lIns="50800" tIns="50800" rIns="50800" bIns="50800" rtlCol="0" anchor="ctr"/>
            <a:lstStyle/>
            <a:p>
              <a:pPr marL="0" lvl="0" indent="0" algn="ctr">
                <a:lnSpc>
                  <a:spcPts val="3500"/>
                </a:lnSpc>
                <a:spcBef>
                  <a:spcPct val="0"/>
                </a:spcBef>
              </a:pPr>
              <a:endParaRPr/>
            </a:p>
          </p:txBody>
        </p:sp>
      </p:grpSp>
      <p:grpSp>
        <p:nvGrpSpPr>
          <p:cNvPr id="26" name="Group 26"/>
          <p:cNvGrpSpPr/>
          <p:nvPr/>
        </p:nvGrpSpPr>
        <p:grpSpPr>
          <a:xfrm>
            <a:off x="-1840534" y="-277111"/>
            <a:ext cx="2869234" cy="11371448"/>
            <a:chOff x="0" y="0"/>
            <a:chExt cx="3825645" cy="15161931"/>
          </a:xfrm>
        </p:grpSpPr>
        <p:sp>
          <p:nvSpPr>
            <p:cNvPr id="27" name="Freeform 27"/>
            <p:cNvSpPr/>
            <p:nvPr/>
          </p:nvSpPr>
          <p:spPr>
            <a:xfrm rot="5400000">
              <a:off x="-1877660" y="1877660"/>
              <a:ext cx="7580965" cy="3825645"/>
            </a:xfrm>
            <a:custGeom>
              <a:avLst/>
              <a:gdLst/>
              <a:ahLst/>
              <a:cxnLst/>
              <a:rect l="l" t="t" r="r" b="b"/>
              <a:pathLst>
                <a:path w="7580965" h="3825645">
                  <a:moveTo>
                    <a:pt x="0" y="0"/>
                  </a:moveTo>
                  <a:lnTo>
                    <a:pt x="7580965" y="0"/>
                  </a:lnTo>
                  <a:lnTo>
                    <a:pt x="7580965" y="3825645"/>
                  </a:lnTo>
                  <a:lnTo>
                    <a:pt x="0" y="382564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28" name="Freeform 28"/>
            <p:cNvSpPr/>
            <p:nvPr/>
          </p:nvSpPr>
          <p:spPr>
            <a:xfrm rot="5400000">
              <a:off x="-1877660" y="9458626"/>
              <a:ext cx="7580965" cy="3825645"/>
            </a:xfrm>
            <a:custGeom>
              <a:avLst/>
              <a:gdLst/>
              <a:ahLst/>
              <a:cxnLst/>
              <a:rect l="l" t="t" r="r" b="b"/>
              <a:pathLst>
                <a:path w="7580965" h="3825645">
                  <a:moveTo>
                    <a:pt x="0" y="0"/>
                  </a:moveTo>
                  <a:lnTo>
                    <a:pt x="7580965" y="0"/>
                  </a:lnTo>
                  <a:lnTo>
                    <a:pt x="7580965" y="3825644"/>
                  </a:lnTo>
                  <a:lnTo>
                    <a:pt x="0" y="382564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grpSp>
      <p:grpSp>
        <p:nvGrpSpPr>
          <p:cNvPr id="29" name="Group 29"/>
          <p:cNvGrpSpPr/>
          <p:nvPr/>
        </p:nvGrpSpPr>
        <p:grpSpPr>
          <a:xfrm>
            <a:off x="-277072" y="-277111"/>
            <a:ext cx="473615" cy="10887559"/>
            <a:chOff x="0" y="0"/>
            <a:chExt cx="124738" cy="2867505"/>
          </a:xfrm>
        </p:grpSpPr>
        <p:sp>
          <p:nvSpPr>
            <p:cNvPr id="30" name="Freeform 30"/>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0B6F52"/>
            </a:solidFill>
          </p:spPr>
          <p:txBody>
            <a:bodyPr/>
            <a:lstStyle/>
            <a:p>
              <a:endParaRPr/>
            </a:p>
          </p:txBody>
        </p:sp>
        <p:sp>
          <p:nvSpPr>
            <p:cNvPr id="31" name="TextBox 31"/>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32" name="Freeform 32"/>
          <p:cNvSpPr/>
          <p:nvPr/>
        </p:nvSpPr>
        <p:spPr>
          <a:xfrm>
            <a:off x="10972642" y="2913373"/>
            <a:ext cx="517883" cy="517883"/>
          </a:xfrm>
          <a:custGeom>
            <a:avLst/>
            <a:gdLst/>
            <a:ahLst/>
            <a:cxnLst/>
            <a:rect l="l" t="t" r="r" b="b"/>
            <a:pathLst>
              <a:path w="517883" h="517883">
                <a:moveTo>
                  <a:pt x="0" y="0"/>
                </a:moveTo>
                <a:lnTo>
                  <a:pt x="517884" y="0"/>
                </a:lnTo>
                <a:lnTo>
                  <a:pt x="517884" y="517883"/>
                </a:lnTo>
                <a:lnTo>
                  <a:pt x="0" y="51788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a:p>
        </p:txBody>
      </p:sp>
      <p:sp>
        <p:nvSpPr>
          <p:cNvPr id="33" name="TextBox 33"/>
          <p:cNvSpPr txBox="1"/>
          <p:nvPr/>
        </p:nvSpPr>
        <p:spPr>
          <a:xfrm>
            <a:off x="11366500" y="684722"/>
            <a:ext cx="5397500" cy="408271"/>
          </a:xfrm>
          <a:prstGeom prst="rect">
            <a:avLst/>
          </a:prstGeom>
        </p:spPr>
        <p:txBody>
          <a:bodyPr lIns="0" tIns="0" rIns="0" bIns="0" rtlCol="0" anchor="t">
            <a:spAutoFit/>
          </a:bodyPr>
          <a:lstStyle/>
          <a:p>
            <a:pPr marL="0" lvl="0" indent="0" algn="r">
              <a:lnSpc>
                <a:spcPts val="3220"/>
              </a:lnSpc>
              <a:spcBef>
                <a:spcPct val="0"/>
              </a:spcBef>
            </a:pPr>
            <a:r>
              <a:rPr sz="2300" b="1">
                <a:solidFill>
                  <a:srgbClr val="414141"/>
                </a:solidFill>
                <a:latin typeface="源柔ゴシック Bold"/>
              </a:rPr>
              <a:t>07 まとめ</a:t>
            </a:r>
          </a:p>
        </p:txBody>
      </p:sp>
      <p:sp>
        <p:nvSpPr>
          <p:cNvPr id="34" name="TextBox 34"/>
          <p:cNvSpPr txBox="1"/>
          <p:nvPr/>
        </p:nvSpPr>
        <p:spPr>
          <a:xfrm>
            <a:off x="1524000" y="1438275"/>
            <a:ext cx="10795000" cy="615950"/>
          </a:xfrm>
          <a:prstGeom prst="rect">
            <a:avLst/>
          </a:prstGeom>
        </p:spPr>
        <p:txBody>
          <a:bodyPr lIns="0" tIns="0" rIns="0" bIns="0" rtlCol="0" anchor="t">
            <a:spAutoFit/>
          </a:bodyPr>
          <a:lstStyle/>
          <a:p>
            <a:pPr marL="0" lvl="0" indent="0" algn="l">
              <a:lnSpc>
                <a:spcPts val="4899"/>
              </a:lnSpc>
              <a:spcBef>
                <a:spcPct val="0"/>
              </a:spcBef>
            </a:pPr>
            <a:r>
              <a:rPr sz="3499" b="1">
                <a:solidFill>
                  <a:srgbClr val="0B6F52"/>
                </a:solidFill>
                <a:latin typeface="源柔ゴシック Bold"/>
              </a:rPr>
              <a:t>このツールで変わること</a:t>
            </a:r>
          </a:p>
        </p:txBody>
      </p:sp>
      <p:sp>
        <p:nvSpPr>
          <p:cNvPr id="35" name="TextBox 35"/>
          <p:cNvSpPr txBox="1"/>
          <p:nvPr/>
        </p:nvSpPr>
        <p:spPr>
          <a:xfrm>
            <a:off x="2524283" y="2295284"/>
            <a:ext cx="7429500" cy="571780"/>
          </a:xfrm>
          <a:prstGeom prst="rect">
            <a:avLst/>
          </a:prstGeom>
        </p:spPr>
        <p:txBody>
          <a:bodyPr lIns="0" tIns="0" rIns="0" bIns="0" rtlCol="0" anchor="t">
            <a:spAutoFit/>
          </a:bodyPr>
          <a:lstStyle/>
          <a:p>
            <a:pPr algn="l">
              <a:lnSpc>
                <a:spcPts val="4464"/>
              </a:lnSpc>
              <a:spcBef>
                <a:spcPct val="0"/>
              </a:spcBef>
            </a:pPr>
            <a:r>
              <a:rPr sz="3188" b="1">
                <a:solidFill>
                  <a:srgbClr val="0B6F52"/>
                </a:solidFill>
                <a:latin typeface="源柔ゴシック Bold"/>
              </a:rPr>
              <a:t>リッチ＋編集可能</a:t>
            </a:r>
          </a:p>
        </p:txBody>
      </p:sp>
      <p:sp>
        <p:nvSpPr>
          <p:cNvPr id="36" name="TextBox 36"/>
          <p:cNvSpPr txBox="1"/>
          <p:nvPr/>
        </p:nvSpPr>
        <p:spPr>
          <a:xfrm>
            <a:off x="1524000" y="2879403"/>
            <a:ext cx="814720" cy="591158"/>
          </a:xfrm>
          <a:prstGeom prst="rect">
            <a:avLst/>
          </a:prstGeom>
        </p:spPr>
        <p:txBody>
          <a:bodyPr lIns="0" tIns="0" rIns="0" bIns="0" rtlCol="0" anchor="t">
            <a:spAutoFit/>
          </a:bodyPr>
          <a:lstStyle/>
          <a:p>
            <a:pPr marL="0" lvl="0" indent="0" algn="ctr">
              <a:lnSpc>
                <a:spcPts val="4477"/>
              </a:lnSpc>
              <a:spcBef>
                <a:spcPct val="0"/>
              </a:spcBef>
            </a:pPr>
            <a:r>
              <a:rPr lang="en-US" sz="3826" b="1">
                <a:solidFill>
                  <a:srgbClr val="FEF9CC"/>
                </a:solidFill>
                <a:latin typeface="源柔ゴシック Bold"/>
                <a:ea typeface="源柔ゴシック Bold"/>
                <a:cs typeface="源柔ゴシック Bold"/>
                <a:sym typeface="源柔ゴシック Bold"/>
              </a:rPr>
              <a:t>1</a:t>
            </a:r>
          </a:p>
        </p:txBody>
      </p:sp>
      <p:sp>
        <p:nvSpPr>
          <p:cNvPr id="37" name="TextBox 37"/>
          <p:cNvSpPr txBox="1"/>
          <p:nvPr/>
        </p:nvSpPr>
        <p:spPr>
          <a:xfrm>
            <a:off x="2914492" y="3083383"/>
            <a:ext cx="7953375" cy="429726"/>
          </a:xfrm>
          <a:prstGeom prst="rect">
            <a:avLst/>
          </a:prstGeom>
        </p:spPr>
        <p:txBody>
          <a:bodyPr lIns="0" tIns="0" rIns="0" bIns="0" rtlCol="0" anchor="t">
            <a:spAutoFit/>
          </a:bodyPr>
          <a:lstStyle/>
          <a:p>
            <a:pPr marL="0" lvl="0" indent="0" algn="just">
              <a:lnSpc>
                <a:spcPts val="3425"/>
              </a:lnSpc>
              <a:spcBef>
                <a:spcPct val="0"/>
              </a:spcBef>
            </a:pPr>
            <a:r>
              <a:rPr sz="2446">
                <a:solidFill>
                  <a:srgbClr val="0E0E0E"/>
                </a:solidFill>
                <a:latin typeface="源柔ゴシック"/>
              </a:rPr>
              <a:t>テンプレートベースで美しいデザイン</a:t>
            </a:r>
          </a:p>
        </p:txBody>
      </p:sp>
      <p:sp>
        <p:nvSpPr>
          <p:cNvPr id="38" name="TextBox 38"/>
          <p:cNvSpPr txBox="1"/>
          <p:nvPr/>
        </p:nvSpPr>
        <p:spPr>
          <a:xfrm>
            <a:off x="2914492" y="3548754"/>
            <a:ext cx="7953375" cy="429726"/>
          </a:xfrm>
          <a:prstGeom prst="rect">
            <a:avLst/>
          </a:prstGeom>
        </p:spPr>
        <p:txBody>
          <a:bodyPr lIns="0" tIns="0" rIns="0" bIns="0" rtlCol="0" anchor="t">
            <a:spAutoFit/>
          </a:bodyPr>
          <a:lstStyle/>
          <a:p>
            <a:pPr marL="0" lvl="0" indent="0" algn="just">
              <a:lnSpc>
                <a:spcPts val="3425"/>
              </a:lnSpc>
              <a:spcBef>
                <a:spcPct val="0"/>
              </a:spcBef>
            </a:pPr>
            <a:r>
              <a:rPr sz="2446">
                <a:solidFill>
                  <a:srgbClr val="0E0E0E"/>
                </a:solidFill>
                <a:latin typeface="源柔ゴシック"/>
              </a:rPr>
              <a:t>pptx形式だから後から自由に修正</a:t>
            </a:r>
          </a:p>
        </p:txBody>
      </p:sp>
      <p:sp>
        <p:nvSpPr>
          <p:cNvPr id="39" name="TextBox 39"/>
          <p:cNvSpPr txBox="1"/>
          <p:nvPr/>
        </p:nvSpPr>
        <p:spPr>
          <a:xfrm>
            <a:off x="2524283" y="4672357"/>
            <a:ext cx="7429500" cy="571780"/>
          </a:xfrm>
          <a:prstGeom prst="rect">
            <a:avLst/>
          </a:prstGeom>
        </p:spPr>
        <p:txBody>
          <a:bodyPr lIns="0" tIns="0" rIns="0" bIns="0" rtlCol="0" anchor="t">
            <a:spAutoFit/>
          </a:bodyPr>
          <a:lstStyle/>
          <a:p>
            <a:pPr algn="l">
              <a:lnSpc>
                <a:spcPts val="4464"/>
              </a:lnSpc>
              <a:spcBef>
                <a:spcPct val="0"/>
              </a:spcBef>
            </a:pPr>
            <a:r>
              <a:rPr sz="3188" b="1">
                <a:solidFill>
                  <a:srgbClr val="0B6F52"/>
                </a:solidFill>
                <a:latin typeface="源柔ゴシック Bold"/>
              </a:rPr>
              <a:t>テンプレ外出し方式</a:t>
            </a:r>
          </a:p>
        </p:txBody>
      </p:sp>
      <p:sp>
        <p:nvSpPr>
          <p:cNvPr id="40" name="TextBox 40"/>
          <p:cNvSpPr txBox="1"/>
          <p:nvPr/>
        </p:nvSpPr>
        <p:spPr>
          <a:xfrm>
            <a:off x="1524000" y="5256476"/>
            <a:ext cx="814720" cy="591158"/>
          </a:xfrm>
          <a:prstGeom prst="rect">
            <a:avLst/>
          </a:prstGeom>
        </p:spPr>
        <p:txBody>
          <a:bodyPr lIns="0" tIns="0" rIns="0" bIns="0" rtlCol="0" anchor="t">
            <a:spAutoFit/>
          </a:bodyPr>
          <a:lstStyle/>
          <a:p>
            <a:pPr marL="0" lvl="0" indent="0" algn="ctr">
              <a:lnSpc>
                <a:spcPts val="4477"/>
              </a:lnSpc>
              <a:spcBef>
                <a:spcPct val="0"/>
              </a:spcBef>
            </a:pPr>
            <a:r>
              <a:rPr lang="en-US" sz="3826" b="1" u="none" strike="noStrike">
                <a:solidFill>
                  <a:srgbClr val="FEF9CC"/>
                </a:solidFill>
                <a:latin typeface="源柔ゴシック Bold"/>
                <a:ea typeface="源柔ゴシック Bold"/>
                <a:cs typeface="源柔ゴシック Bold"/>
                <a:sym typeface="源柔ゴシック Bold"/>
              </a:rPr>
              <a:t>2</a:t>
            </a:r>
          </a:p>
        </p:txBody>
      </p:sp>
      <p:sp>
        <p:nvSpPr>
          <p:cNvPr id="41" name="TextBox 41"/>
          <p:cNvSpPr txBox="1"/>
          <p:nvPr/>
        </p:nvSpPr>
        <p:spPr>
          <a:xfrm>
            <a:off x="2914492" y="5460456"/>
            <a:ext cx="7953375" cy="429726"/>
          </a:xfrm>
          <a:prstGeom prst="rect">
            <a:avLst/>
          </a:prstGeom>
        </p:spPr>
        <p:txBody>
          <a:bodyPr lIns="0" tIns="0" rIns="0" bIns="0" rtlCol="0" anchor="t">
            <a:spAutoFit/>
          </a:bodyPr>
          <a:lstStyle/>
          <a:p>
            <a:pPr marL="0" lvl="0" indent="0" algn="just">
              <a:lnSpc>
                <a:spcPts val="3425"/>
              </a:lnSpc>
              <a:spcBef>
                <a:spcPct val="0"/>
              </a:spcBef>
            </a:pPr>
            <a:r>
              <a:rPr sz="2446">
                <a:solidFill>
                  <a:srgbClr val="0E0E0E"/>
                </a:solidFill>
                <a:latin typeface="源柔ゴシック"/>
              </a:rPr>
              <a:t>追加、編集、削除がファイル操作だけ</a:t>
            </a:r>
          </a:p>
        </p:txBody>
      </p:sp>
      <p:sp>
        <p:nvSpPr>
          <p:cNvPr id="42" name="TextBox 42"/>
          <p:cNvSpPr txBox="1"/>
          <p:nvPr/>
        </p:nvSpPr>
        <p:spPr>
          <a:xfrm>
            <a:off x="2914492" y="5925827"/>
            <a:ext cx="7953375" cy="429726"/>
          </a:xfrm>
          <a:prstGeom prst="rect">
            <a:avLst/>
          </a:prstGeom>
        </p:spPr>
        <p:txBody>
          <a:bodyPr lIns="0" tIns="0" rIns="0" bIns="0" rtlCol="0" anchor="t">
            <a:spAutoFit/>
          </a:bodyPr>
          <a:lstStyle/>
          <a:p>
            <a:pPr marL="0" lvl="0" indent="0" algn="just">
              <a:lnSpc>
                <a:spcPts val="3425"/>
              </a:lnSpc>
              <a:spcBef>
                <a:spcPct val="0"/>
              </a:spcBef>
            </a:pPr>
            <a:r>
              <a:rPr sz="2446">
                <a:solidFill>
                  <a:srgbClr val="0E0E0E"/>
                </a:solidFill>
                <a:latin typeface="源柔ゴシック"/>
              </a:rPr>
              <a:t>コード改変なしでデザイン刷新</a:t>
            </a:r>
          </a:p>
        </p:txBody>
      </p:sp>
      <p:sp>
        <p:nvSpPr>
          <p:cNvPr id="43" name="TextBox 43"/>
          <p:cNvSpPr txBox="1"/>
          <p:nvPr/>
        </p:nvSpPr>
        <p:spPr>
          <a:xfrm>
            <a:off x="2524283" y="7079804"/>
            <a:ext cx="7429500" cy="571780"/>
          </a:xfrm>
          <a:prstGeom prst="rect">
            <a:avLst/>
          </a:prstGeom>
        </p:spPr>
        <p:txBody>
          <a:bodyPr lIns="0" tIns="0" rIns="0" bIns="0" rtlCol="0" anchor="t">
            <a:spAutoFit/>
          </a:bodyPr>
          <a:lstStyle/>
          <a:p>
            <a:pPr algn="l">
              <a:lnSpc>
                <a:spcPts val="4464"/>
              </a:lnSpc>
              <a:spcBef>
                <a:spcPct val="0"/>
              </a:spcBef>
            </a:pPr>
            <a:r>
              <a:rPr sz="3188" b="1">
                <a:solidFill>
                  <a:srgbClr val="0B6F52"/>
                </a:solidFill>
                <a:latin typeface="源柔ゴシック Bold"/>
              </a:rPr>
              <a:t>AI＋機械的処理の分離</a:t>
            </a:r>
          </a:p>
        </p:txBody>
      </p:sp>
      <p:sp>
        <p:nvSpPr>
          <p:cNvPr id="44" name="TextBox 44"/>
          <p:cNvSpPr txBox="1"/>
          <p:nvPr/>
        </p:nvSpPr>
        <p:spPr>
          <a:xfrm>
            <a:off x="1524000" y="7663923"/>
            <a:ext cx="814720" cy="591158"/>
          </a:xfrm>
          <a:prstGeom prst="rect">
            <a:avLst/>
          </a:prstGeom>
        </p:spPr>
        <p:txBody>
          <a:bodyPr lIns="0" tIns="0" rIns="0" bIns="0" rtlCol="0" anchor="t">
            <a:spAutoFit/>
          </a:bodyPr>
          <a:lstStyle/>
          <a:p>
            <a:pPr marL="0" lvl="0" indent="0" algn="ctr">
              <a:lnSpc>
                <a:spcPts val="4477"/>
              </a:lnSpc>
              <a:spcBef>
                <a:spcPct val="0"/>
              </a:spcBef>
            </a:pPr>
            <a:r>
              <a:rPr lang="en-US" sz="3826" b="1" u="none" strike="noStrike">
                <a:solidFill>
                  <a:srgbClr val="FEF9CC"/>
                </a:solidFill>
                <a:latin typeface="源柔ゴシック Bold"/>
                <a:ea typeface="源柔ゴシック Bold"/>
                <a:cs typeface="源柔ゴシック Bold"/>
                <a:sym typeface="源柔ゴシック Bold"/>
              </a:rPr>
              <a:t>3</a:t>
            </a:r>
          </a:p>
        </p:txBody>
      </p:sp>
      <p:sp>
        <p:nvSpPr>
          <p:cNvPr id="45" name="TextBox 45"/>
          <p:cNvSpPr txBox="1"/>
          <p:nvPr/>
        </p:nvSpPr>
        <p:spPr>
          <a:xfrm>
            <a:off x="2914492" y="7867903"/>
            <a:ext cx="7953375" cy="429726"/>
          </a:xfrm>
          <a:prstGeom prst="rect">
            <a:avLst/>
          </a:prstGeom>
        </p:spPr>
        <p:txBody>
          <a:bodyPr lIns="0" tIns="0" rIns="0" bIns="0" rtlCol="0" anchor="t">
            <a:spAutoFit/>
          </a:bodyPr>
          <a:lstStyle/>
          <a:p>
            <a:pPr marL="0" lvl="0" indent="0" algn="just">
              <a:lnSpc>
                <a:spcPts val="3425"/>
              </a:lnSpc>
              <a:spcBef>
                <a:spcPct val="0"/>
              </a:spcBef>
            </a:pPr>
            <a:r>
              <a:rPr sz="2446">
                <a:solidFill>
                  <a:srgbClr val="0E0E0E"/>
                </a:solidFill>
                <a:latin typeface="源柔ゴシック"/>
              </a:rPr>
              <a:t>AIは構成を考える創造的な仕事に集中</a:t>
            </a:r>
          </a:p>
        </p:txBody>
      </p:sp>
      <p:sp>
        <p:nvSpPr>
          <p:cNvPr id="46" name="TextBox 46"/>
          <p:cNvSpPr txBox="1"/>
          <p:nvPr/>
        </p:nvSpPr>
        <p:spPr>
          <a:xfrm>
            <a:off x="2914492" y="8333274"/>
            <a:ext cx="7953375" cy="429726"/>
          </a:xfrm>
          <a:prstGeom prst="rect">
            <a:avLst/>
          </a:prstGeom>
        </p:spPr>
        <p:txBody>
          <a:bodyPr lIns="0" tIns="0" rIns="0" bIns="0" rtlCol="0" anchor="t">
            <a:spAutoFit/>
          </a:bodyPr>
          <a:lstStyle/>
          <a:p>
            <a:pPr marL="0" lvl="0" indent="0" algn="just">
              <a:lnSpc>
                <a:spcPts val="3425"/>
              </a:lnSpc>
              <a:spcBef>
                <a:spcPct val="0"/>
              </a:spcBef>
            </a:pPr>
            <a:r>
              <a:rPr sz="2446">
                <a:solidFill>
                  <a:srgbClr val="0E0E0E"/>
                </a:solidFill>
                <a:latin typeface="源柔ゴシック"/>
              </a:rPr>
              <a:t>流し込みは確実な機械処理に任せる</a:t>
            </a:r>
          </a:p>
        </p:txBody>
      </p:sp>
      <p:sp>
        <p:nvSpPr>
          <p:cNvPr id="47" name="TextBox 47"/>
          <p:cNvSpPr txBox="1"/>
          <p:nvPr/>
        </p:nvSpPr>
        <p:spPr>
          <a:xfrm>
            <a:off x="12172682" y="2901805"/>
            <a:ext cx="4043241" cy="474345"/>
          </a:xfrm>
          <a:prstGeom prst="rect">
            <a:avLst/>
          </a:prstGeom>
        </p:spPr>
        <p:txBody>
          <a:bodyPr lIns="0" tIns="0" rIns="0" bIns="0" rtlCol="0" anchor="t">
            <a:spAutoFit/>
          </a:bodyPr>
          <a:lstStyle/>
          <a:p>
            <a:pPr algn="ctr">
              <a:lnSpc>
                <a:spcPts val="3779"/>
              </a:lnSpc>
              <a:spcBef>
                <a:spcPct val="0"/>
              </a:spcBef>
            </a:pPr>
            <a:r>
              <a:rPr sz="2700" b="1">
                <a:solidFill>
                  <a:srgbClr val="000000"/>
                </a:solidFill>
                <a:latin typeface="源柔ゴシック Bold"/>
              </a:rPr>
              <a:t>見た目の品質</a:t>
            </a:r>
          </a:p>
        </p:txBody>
      </p:sp>
      <p:sp>
        <p:nvSpPr>
          <p:cNvPr id="48" name="TextBox 48"/>
          <p:cNvSpPr txBox="1"/>
          <p:nvPr/>
        </p:nvSpPr>
        <p:spPr>
          <a:xfrm>
            <a:off x="12172682" y="5048362"/>
            <a:ext cx="4043241" cy="950595"/>
          </a:xfrm>
          <a:prstGeom prst="rect">
            <a:avLst/>
          </a:prstGeom>
        </p:spPr>
        <p:txBody>
          <a:bodyPr lIns="0" tIns="0" rIns="0" bIns="0" rtlCol="0" anchor="t">
            <a:spAutoFit/>
          </a:bodyPr>
          <a:lstStyle/>
          <a:p>
            <a:pPr algn="ctr">
              <a:lnSpc>
                <a:spcPts val="3779"/>
              </a:lnSpc>
            </a:pPr>
            <a:r>
              <a:rPr sz="2700" b="1">
                <a:solidFill>
                  <a:srgbClr val="000000"/>
                </a:solidFill>
                <a:latin typeface="源柔ゴシック Bold"/>
              </a:rPr>
              <a:t>拡張の自由度</a:t>
            </a:r>
          </a:p>
          <a:p>
            <a:pPr algn="ctr">
              <a:lnSpc>
                <a:spcPts val="3779"/>
              </a:lnSpc>
              <a:spcBef>
                <a:spcPct val="0"/>
              </a:spcBef>
            </a:pPr>
            <a:endParaRPr lang="en-US" sz="2700" b="1">
              <a:solidFill>
                <a:srgbClr val="000000"/>
              </a:solidFill>
              <a:latin typeface="源柔ゴシック Bold"/>
              <a:ea typeface="源柔ゴシック Bold"/>
              <a:cs typeface="源柔ゴシック Bold"/>
              <a:sym typeface="源柔ゴシック Bold"/>
            </a:endParaRPr>
          </a:p>
        </p:txBody>
      </p:sp>
      <p:sp>
        <p:nvSpPr>
          <p:cNvPr id="49" name="TextBox 49"/>
          <p:cNvSpPr txBox="1"/>
          <p:nvPr/>
        </p:nvSpPr>
        <p:spPr>
          <a:xfrm>
            <a:off x="12172682" y="7455629"/>
            <a:ext cx="4043241" cy="950595"/>
          </a:xfrm>
          <a:prstGeom prst="rect">
            <a:avLst/>
          </a:prstGeom>
        </p:spPr>
        <p:txBody>
          <a:bodyPr lIns="0" tIns="0" rIns="0" bIns="0" rtlCol="0" anchor="t">
            <a:spAutoFit/>
          </a:bodyPr>
          <a:lstStyle/>
          <a:p>
            <a:pPr algn="ctr">
              <a:lnSpc>
                <a:spcPts val="3779"/>
              </a:lnSpc>
            </a:pPr>
            <a:r>
              <a:rPr sz="2700" b="1">
                <a:solidFill>
                  <a:srgbClr val="000000"/>
                </a:solidFill>
                <a:latin typeface="源柔ゴシック Bold"/>
              </a:rPr>
              <a:t>設計の明快さ</a:t>
            </a:r>
          </a:p>
          <a:p>
            <a:pPr algn="ctr">
              <a:lnSpc>
                <a:spcPts val="3779"/>
              </a:lnSpc>
              <a:spcBef>
                <a:spcPct val="0"/>
              </a:spcBef>
            </a:pPr>
            <a:endParaRPr lang="en-US" sz="2700" b="1">
              <a:solidFill>
                <a:srgbClr val="000000"/>
              </a:solidFill>
              <a:latin typeface="源柔ゴシック Bold"/>
              <a:ea typeface="源柔ゴシック Bold"/>
              <a:cs typeface="源柔ゴシック Bold"/>
              <a:sym typeface="源柔ゴシック Bold"/>
            </a:endParaRPr>
          </a:p>
        </p:txBody>
      </p:sp>
      <p:sp>
        <p:nvSpPr>
          <p:cNvPr id="50" name="Freeform 50"/>
          <p:cNvSpPr/>
          <p:nvPr/>
        </p:nvSpPr>
        <p:spPr>
          <a:xfrm>
            <a:off x="10972642" y="7705323"/>
            <a:ext cx="517883" cy="517883"/>
          </a:xfrm>
          <a:custGeom>
            <a:avLst/>
            <a:gdLst/>
            <a:ahLst/>
            <a:cxnLst/>
            <a:rect l="l" t="t" r="r" b="b"/>
            <a:pathLst>
              <a:path w="517883" h="517883">
                <a:moveTo>
                  <a:pt x="0" y="0"/>
                </a:moveTo>
                <a:lnTo>
                  <a:pt x="517884" y="0"/>
                </a:lnTo>
                <a:lnTo>
                  <a:pt x="517884" y="517883"/>
                </a:lnTo>
                <a:lnTo>
                  <a:pt x="0" y="51788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a:p>
        </p:txBody>
      </p:sp>
      <p:sp>
        <p:nvSpPr>
          <p:cNvPr id="51" name="Freeform 51"/>
          <p:cNvSpPr/>
          <p:nvPr/>
        </p:nvSpPr>
        <p:spPr>
          <a:xfrm>
            <a:off x="10972642" y="5298055"/>
            <a:ext cx="517883" cy="517883"/>
          </a:xfrm>
          <a:custGeom>
            <a:avLst/>
            <a:gdLst/>
            <a:ahLst/>
            <a:cxnLst/>
            <a:rect l="l" t="t" r="r" b="b"/>
            <a:pathLst>
              <a:path w="517883" h="517883">
                <a:moveTo>
                  <a:pt x="0" y="0"/>
                </a:moveTo>
                <a:lnTo>
                  <a:pt x="517884" y="0"/>
                </a:lnTo>
                <a:lnTo>
                  <a:pt x="517884" y="517884"/>
                </a:lnTo>
                <a:lnTo>
                  <a:pt x="0" y="51788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3" name="Freeform 3"/>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8" name="Group 8"/>
          <p:cNvGrpSpPr/>
          <p:nvPr/>
        </p:nvGrpSpPr>
        <p:grpSpPr>
          <a:xfrm>
            <a:off x="-277072" y="-277111"/>
            <a:ext cx="473615" cy="10887559"/>
            <a:chOff x="0" y="0"/>
            <a:chExt cx="124738" cy="2867505"/>
          </a:xfrm>
        </p:grpSpPr>
        <p:sp>
          <p:nvSpPr>
            <p:cNvPr id="9" name="Freeform 9"/>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10" name="TextBox 10"/>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11" name="TextBox 10"/>
          <p:cNvSpPr txBox="1"/>
          <p:nvPr/>
        </p:nvSpPr>
        <p:spPr>
          <a:xfrm>
            <a:off x="914400" y="1234440"/>
            <a:ext cx="16459200" cy="925830"/>
          </a:xfrm>
          <a:prstGeom prst="rect">
            <a:avLst/>
          </a:prstGeom>
          <a:noFill/>
        </p:spPr>
        <p:txBody>
          <a:bodyPr wrap="square">
            <a:spAutoFit/>
          </a:bodyPr>
          <a:lstStyle/>
          <a:p>
            <a:pPr algn="l"/>
            <a:r>
              <a:rPr sz="3500" b="1">
                <a:solidFill>
                  <a:srgbClr val="1B5E20"/>
                </a:solidFill>
                <a:latin typeface="源柔ゴシック Bold"/>
              </a:rPr>
              <a:t>07 まとめ</a:t>
            </a:r>
          </a:p>
        </p:txBody>
      </p:sp>
      <p:sp>
        <p:nvSpPr>
          <p:cNvPr id="12" name="TextBox 11"/>
          <p:cNvSpPr txBox="1"/>
          <p:nvPr/>
        </p:nvSpPr>
        <p:spPr>
          <a:xfrm>
            <a:off x="1828800" y="3715107"/>
            <a:ext cx="14630400" cy="1107996"/>
          </a:xfrm>
          <a:prstGeom prst="rect">
            <a:avLst/>
          </a:prstGeom>
          <a:noFill/>
        </p:spPr>
        <p:txBody>
          <a:bodyPr wrap="square">
            <a:spAutoFit/>
          </a:bodyPr>
          <a:lstStyle/>
          <a:p>
            <a:pPr algn="ctr"/>
            <a:r>
              <a:rPr sz="6600" b="1">
                <a:solidFill>
                  <a:srgbClr val="1B5E20"/>
                </a:solidFill>
                <a:latin typeface="源柔ゴシック Bold"/>
              </a:rPr>
              <a:t>AIが考え、テンプレが飾り、機械が組む</a:t>
            </a:r>
          </a:p>
        </p:txBody>
      </p:sp>
      <p:sp>
        <p:nvSpPr>
          <p:cNvPr id="13" name="TextBox 12"/>
          <p:cNvSpPr txBox="1"/>
          <p:nvPr/>
        </p:nvSpPr>
        <p:spPr>
          <a:xfrm>
            <a:off x="1828800" y="8569610"/>
            <a:ext cx="14630400" cy="430887"/>
          </a:xfrm>
          <a:prstGeom prst="rect">
            <a:avLst/>
          </a:prstGeom>
          <a:noFill/>
        </p:spPr>
        <p:txBody>
          <a:bodyPr wrap="square">
            <a:spAutoFit/>
          </a:bodyPr>
          <a:lstStyle/>
          <a:p>
            <a:pPr algn="r"/>
            <a:r>
              <a:rPr sz="2200">
                <a:solidFill>
                  <a:srgbClr val="2E7D32"/>
                </a:solidFill>
                <a:latin typeface="源柔ゴシック Bold"/>
              </a:rPr>
              <a:t>テンプレート外出し方式の設計思想</a:t>
            </a:r>
          </a:p>
        </p:txBody>
      </p:sp>
      <p:sp>
        <p:nvSpPr>
          <p:cNvPr id="14" name="Rectangle 13"/>
          <p:cNvSpPr/>
          <p:nvPr/>
        </p:nvSpPr>
        <p:spPr>
          <a:xfrm>
            <a:off x="914400" y="2198370"/>
            <a:ext cx="4023360" cy="50800"/>
          </a:xfrm>
          <a:prstGeom prst="rect">
            <a:avLst/>
          </a:prstGeom>
          <a:solidFill>
            <a:srgbClr val="FFD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Rectangle 16"/>
          <p:cNvSpPr/>
          <p:nvPr/>
        </p:nvSpPr>
        <p:spPr>
          <a:xfrm>
            <a:off x="5486400" y="8261000"/>
            <a:ext cx="7315200" cy="25400"/>
          </a:xfrm>
          <a:prstGeom prst="rect">
            <a:avLst/>
          </a:prstGeom>
          <a:solidFill>
            <a:srgbClr val="2E7D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3" name="Freeform 3"/>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8" name="Group 8"/>
          <p:cNvGrpSpPr/>
          <p:nvPr/>
        </p:nvGrpSpPr>
        <p:grpSpPr>
          <a:xfrm>
            <a:off x="-277072" y="-277111"/>
            <a:ext cx="473615" cy="10887559"/>
            <a:chOff x="0" y="0"/>
            <a:chExt cx="124738" cy="2867505"/>
          </a:xfrm>
        </p:grpSpPr>
        <p:sp>
          <p:nvSpPr>
            <p:cNvPr id="9" name="Freeform 9"/>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10" name="TextBox 10"/>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11" name="TextBox 10"/>
          <p:cNvSpPr txBox="1"/>
          <p:nvPr/>
        </p:nvSpPr>
        <p:spPr>
          <a:xfrm>
            <a:off x="914400" y="1234440"/>
            <a:ext cx="16459200" cy="925830"/>
          </a:xfrm>
          <a:prstGeom prst="rect">
            <a:avLst/>
          </a:prstGeom>
          <a:noFill/>
        </p:spPr>
        <p:txBody>
          <a:bodyPr wrap="square">
            <a:spAutoFit/>
          </a:bodyPr>
          <a:lstStyle/>
          <a:p>
            <a:pPr algn="l"/>
            <a:r>
              <a:rPr sz="3500" b="1">
                <a:solidFill>
                  <a:srgbClr val="1B5E20"/>
                </a:solidFill>
                <a:latin typeface="源柔ゴシック Bold"/>
              </a:rPr>
              <a:t>07 不明オブジェクトが残らないから修正も楽</a:t>
            </a:r>
          </a:p>
        </p:txBody>
      </p:sp>
      <p:sp>
        <p:nvSpPr>
          <p:cNvPr id="12" name="TextBox 11"/>
          <p:cNvSpPr txBox="1"/>
          <p:nvPr/>
        </p:nvSpPr>
        <p:spPr>
          <a:xfrm>
            <a:off x="914400" y="3268279"/>
            <a:ext cx="8046720" cy="707886"/>
          </a:xfrm>
          <a:prstGeom prst="rect">
            <a:avLst/>
          </a:prstGeom>
          <a:noFill/>
        </p:spPr>
        <p:txBody>
          <a:bodyPr wrap="square">
            <a:spAutoFit/>
          </a:bodyPr>
          <a:lstStyle/>
          <a:p>
            <a:pPr algn="l"/>
            <a:r>
              <a:rPr sz="4000" b="1">
                <a:solidFill>
                  <a:srgbClr val="1B5E20"/>
                </a:solidFill>
                <a:latin typeface="源柔ゴシック Bold"/>
              </a:rPr>
              <a:t>修正作業の快適さが違う</a:t>
            </a:r>
          </a:p>
        </p:txBody>
      </p:sp>
      <p:sp>
        <p:nvSpPr>
          <p:cNvPr id="13" name="TextBox 12"/>
          <p:cNvSpPr txBox="1"/>
          <p:nvPr/>
        </p:nvSpPr>
        <p:spPr>
          <a:xfrm>
            <a:off x="914400" y="5770361"/>
            <a:ext cx="8046720" cy="646331"/>
          </a:xfrm>
          <a:prstGeom prst="rect">
            <a:avLst/>
          </a:prstGeom>
          <a:noFill/>
        </p:spPr>
        <p:txBody>
          <a:bodyPr wrap="square">
            <a:spAutoFit/>
          </a:bodyPr>
          <a:lstStyle/>
          <a:p>
            <a:pPr algn="l"/>
            <a:r>
              <a:rPr sz="2700">
                <a:solidFill>
                  <a:srgbClr val="1B2820"/>
                </a:solidFill>
                <a:latin typeface="源柔ゴシック Bold"/>
              </a:rPr>
              <a:t>きちんとしたテンプレートを元にしているため、生成後のファイルに不明なオブジェクトが残らない。画像を貼り替え、気になる文言を直すだけで完成品になる。</a:t>
            </a:r>
          </a:p>
        </p:txBody>
      </p:sp>
      <p:sp>
        <p:nvSpPr>
          <p:cNvPr id="15" name="Rectangle 14"/>
          <p:cNvSpPr/>
          <p:nvPr/>
        </p:nvSpPr>
        <p:spPr>
          <a:xfrm>
            <a:off x="914400" y="2198370"/>
            <a:ext cx="4023360" cy="50800"/>
          </a:xfrm>
          <a:prstGeom prst="rect">
            <a:avLst/>
          </a:prstGeom>
          <a:solidFill>
            <a:srgbClr val="FFD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5" name="図 4">
            <a:extLst>
              <a:ext uri="{FF2B5EF4-FFF2-40B4-BE49-F238E27FC236}">
                <a16:creationId xmlns:a16="http://schemas.microsoft.com/office/drawing/2014/main" id="{EE63F2E3-6F1D-3AC0-18D7-07B8D80A2D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6906" y="2173717"/>
            <a:ext cx="7391400" cy="73914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70250" y="4114069"/>
            <a:ext cx="11703612" cy="834846"/>
            <a:chOff x="0" y="0"/>
            <a:chExt cx="3082433" cy="219877"/>
          </a:xfrm>
        </p:grpSpPr>
        <p:sp>
          <p:nvSpPr>
            <p:cNvPr id="3" name="Freeform 3"/>
            <p:cNvSpPr/>
            <p:nvPr/>
          </p:nvSpPr>
          <p:spPr>
            <a:xfrm>
              <a:off x="0" y="0"/>
              <a:ext cx="3082433" cy="219877"/>
            </a:xfrm>
            <a:custGeom>
              <a:avLst/>
              <a:gdLst/>
              <a:ahLst/>
              <a:cxnLst/>
              <a:rect l="l" t="t" r="r" b="b"/>
              <a:pathLst>
                <a:path w="3082433" h="219877">
                  <a:moveTo>
                    <a:pt x="6615" y="0"/>
                  </a:moveTo>
                  <a:lnTo>
                    <a:pt x="3075818" y="0"/>
                  </a:lnTo>
                  <a:cubicBezTo>
                    <a:pt x="3077572" y="0"/>
                    <a:pt x="3079255" y="697"/>
                    <a:pt x="3080495" y="1937"/>
                  </a:cubicBezTo>
                  <a:cubicBezTo>
                    <a:pt x="3081736" y="3178"/>
                    <a:pt x="3082433" y="4861"/>
                    <a:pt x="3082433" y="6615"/>
                  </a:cubicBezTo>
                  <a:lnTo>
                    <a:pt x="3082433" y="213262"/>
                  </a:lnTo>
                  <a:cubicBezTo>
                    <a:pt x="3082433" y="215017"/>
                    <a:pt x="3081736" y="216699"/>
                    <a:pt x="3080495" y="217940"/>
                  </a:cubicBezTo>
                  <a:cubicBezTo>
                    <a:pt x="3079255" y="219180"/>
                    <a:pt x="3077572" y="219877"/>
                    <a:pt x="3075818" y="219877"/>
                  </a:cubicBezTo>
                  <a:lnTo>
                    <a:pt x="6615" y="219877"/>
                  </a:lnTo>
                  <a:cubicBezTo>
                    <a:pt x="4861" y="219877"/>
                    <a:pt x="3178" y="219180"/>
                    <a:pt x="1937" y="217940"/>
                  </a:cubicBezTo>
                  <a:cubicBezTo>
                    <a:pt x="697" y="216699"/>
                    <a:pt x="0" y="215017"/>
                    <a:pt x="0" y="213262"/>
                  </a:cubicBezTo>
                  <a:lnTo>
                    <a:pt x="0" y="6615"/>
                  </a:lnTo>
                  <a:cubicBezTo>
                    <a:pt x="0" y="4861"/>
                    <a:pt x="697" y="3178"/>
                    <a:pt x="1937" y="1937"/>
                  </a:cubicBezTo>
                  <a:cubicBezTo>
                    <a:pt x="3178" y="697"/>
                    <a:pt x="4861" y="0"/>
                    <a:pt x="6615" y="0"/>
                  </a:cubicBezTo>
                  <a:close/>
                </a:path>
              </a:pathLst>
            </a:custGeom>
            <a:solidFill>
              <a:srgbClr val="0B6F52"/>
            </a:solidFill>
            <a:ln cap="sq">
              <a:noFill/>
              <a:prstDash val="solid"/>
              <a:miter/>
            </a:ln>
          </p:spPr>
          <p:txBody>
            <a:bodyPr/>
            <a:lstStyle/>
            <a:p>
              <a:endParaRPr/>
            </a:p>
          </p:txBody>
        </p:sp>
        <p:sp>
          <p:nvSpPr>
            <p:cNvPr id="4" name="TextBox 4"/>
            <p:cNvSpPr txBox="1"/>
            <p:nvPr/>
          </p:nvSpPr>
          <p:spPr>
            <a:xfrm>
              <a:off x="0" y="-200025"/>
              <a:ext cx="3082433" cy="419902"/>
            </a:xfrm>
            <a:prstGeom prst="rect">
              <a:avLst/>
            </a:prstGeom>
          </p:spPr>
          <p:txBody>
            <a:bodyPr lIns="50800" tIns="50800" rIns="50800" bIns="50800" rtlCol="0" anchor="ctr"/>
            <a:lstStyle/>
            <a:p>
              <a:pPr algn="ctr">
                <a:lnSpc>
                  <a:spcPts val="2940"/>
                </a:lnSpc>
              </a:pPr>
              <a:endParaRPr/>
            </a:p>
          </p:txBody>
        </p:sp>
      </p:grpSp>
      <p:grpSp>
        <p:nvGrpSpPr>
          <p:cNvPr id="5" name="Group 5"/>
          <p:cNvGrpSpPr/>
          <p:nvPr/>
        </p:nvGrpSpPr>
        <p:grpSpPr>
          <a:xfrm>
            <a:off x="3314139" y="5385430"/>
            <a:ext cx="11703612" cy="834846"/>
            <a:chOff x="0" y="0"/>
            <a:chExt cx="3082433" cy="219877"/>
          </a:xfrm>
        </p:grpSpPr>
        <p:sp>
          <p:nvSpPr>
            <p:cNvPr id="6" name="Freeform 6"/>
            <p:cNvSpPr/>
            <p:nvPr/>
          </p:nvSpPr>
          <p:spPr>
            <a:xfrm>
              <a:off x="0" y="0"/>
              <a:ext cx="3082433" cy="219877"/>
            </a:xfrm>
            <a:custGeom>
              <a:avLst/>
              <a:gdLst/>
              <a:ahLst/>
              <a:cxnLst/>
              <a:rect l="l" t="t" r="r" b="b"/>
              <a:pathLst>
                <a:path w="3082433" h="219877">
                  <a:moveTo>
                    <a:pt x="6615" y="0"/>
                  </a:moveTo>
                  <a:lnTo>
                    <a:pt x="3075818" y="0"/>
                  </a:lnTo>
                  <a:cubicBezTo>
                    <a:pt x="3077572" y="0"/>
                    <a:pt x="3079255" y="697"/>
                    <a:pt x="3080495" y="1937"/>
                  </a:cubicBezTo>
                  <a:cubicBezTo>
                    <a:pt x="3081736" y="3178"/>
                    <a:pt x="3082433" y="4861"/>
                    <a:pt x="3082433" y="6615"/>
                  </a:cubicBezTo>
                  <a:lnTo>
                    <a:pt x="3082433" y="213262"/>
                  </a:lnTo>
                  <a:cubicBezTo>
                    <a:pt x="3082433" y="215017"/>
                    <a:pt x="3081736" y="216699"/>
                    <a:pt x="3080495" y="217940"/>
                  </a:cubicBezTo>
                  <a:cubicBezTo>
                    <a:pt x="3079255" y="219180"/>
                    <a:pt x="3077572" y="219877"/>
                    <a:pt x="3075818" y="219877"/>
                  </a:cubicBezTo>
                  <a:lnTo>
                    <a:pt x="6615" y="219877"/>
                  </a:lnTo>
                  <a:cubicBezTo>
                    <a:pt x="4861" y="219877"/>
                    <a:pt x="3178" y="219180"/>
                    <a:pt x="1937" y="217940"/>
                  </a:cubicBezTo>
                  <a:cubicBezTo>
                    <a:pt x="697" y="216699"/>
                    <a:pt x="0" y="215017"/>
                    <a:pt x="0" y="213262"/>
                  </a:cubicBezTo>
                  <a:lnTo>
                    <a:pt x="0" y="6615"/>
                  </a:lnTo>
                  <a:cubicBezTo>
                    <a:pt x="0" y="4861"/>
                    <a:pt x="697" y="3178"/>
                    <a:pt x="1937" y="1937"/>
                  </a:cubicBezTo>
                  <a:cubicBezTo>
                    <a:pt x="3178" y="697"/>
                    <a:pt x="4861" y="0"/>
                    <a:pt x="6615" y="0"/>
                  </a:cubicBezTo>
                  <a:close/>
                </a:path>
              </a:pathLst>
            </a:custGeom>
            <a:solidFill>
              <a:srgbClr val="0B6F52"/>
            </a:solidFill>
            <a:ln cap="sq">
              <a:noFill/>
              <a:prstDash val="solid"/>
              <a:miter/>
            </a:ln>
          </p:spPr>
          <p:txBody>
            <a:bodyPr/>
            <a:lstStyle/>
            <a:p>
              <a:endParaRPr/>
            </a:p>
          </p:txBody>
        </p:sp>
        <p:sp>
          <p:nvSpPr>
            <p:cNvPr id="7" name="TextBox 7"/>
            <p:cNvSpPr txBox="1"/>
            <p:nvPr/>
          </p:nvSpPr>
          <p:spPr>
            <a:xfrm>
              <a:off x="0" y="-200025"/>
              <a:ext cx="3082433" cy="419902"/>
            </a:xfrm>
            <a:prstGeom prst="rect">
              <a:avLst/>
            </a:prstGeom>
          </p:spPr>
          <p:txBody>
            <a:bodyPr lIns="50800" tIns="50800" rIns="50800" bIns="50800" rtlCol="0" anchor="ctr"/>
            <a:lstStyle/>
            <a:p>
              <a:pPr marL="0" lvl="0" indent="0" algn="ctr">
                <a:lnSpc>
                  <a:spcPts val="2940"/>
                </a:lnSpc>
                <a:spcBef>
                  <a:spcPct val="0"/>
                </a:spcBef>
              </a:pPr>
              <a:endParaRPr/>
            </a:p>
          </p:txBody>
        </p:sp>
      </p:grpSp>
      <p:grpSp>
        <p:nvGrpSpPr>
          <p:cNvPr id="8" name="Group 8"/>
          <p:cNvGrpSpPr/>
          <p:nvPr/>
        </p:nvGrpSpPr>
        <p:grpSpPr>
          <a:xfrm>
            <a:off x="3314139" y="6656792"/>
            <a:ext cx="11703612" cy="834846"/>
            <a:chOff x="0" y="0"/>
            <a:chExt cx="3082433" cy="219877"/>
          </a:xfrm>
        </p:grpSpPr>
        <p:sp>
          <p:nvSpPr>
            <p:cNvPr id="9" name="Freeform 9"/>
            <p:cNvSpPr/>
            <p:nvPr/>
          </p:nvSpPr>
          <p:spPr>
            <a:xfrm>
              <a:off x="0" y="0"/>
              <a:ext cx="3082433" cy="219877"/>
            </a:xfrm>
            <a:custGeom>
              <a:avLst/>
              <a:gdLst/>
              <a:ahLst/>
              <a:cxnLst/>
              <a:rect l="l" t="t" r="r" b="b"/>
              <a:pathLst>
                <a:path w="3082433" h="219877">
                  <a:moveTo>
                    <a:pt x="6615" y="0"/>
                  </a:moveTo>
                  <a:lnTo>
                    <a:pt x="3075818" y="0"/>
                  </a:lnTo>
                  <a:cubicBezTo>
                    <a:pt x="3077572" y="0"/>
                    <a:pt x="3079255" y="697"/>
                    <a:pt x="3080495" y="1937"/>
                  </a:cubicBezTo>
                  <a:cubicBezTo>
                    <a:pt x="3081736" y="3178"/>
                    <a:pt x="3082433" y="4861"/>
                    <a:pt x="3082433" y="6615"/>
                  </a:cubicBezTo>
                  <a:lnTo>
                    <a:pt x="3082433" y="213262"/>
                  </a:lnTo>
                  <a:cubicBezTo>
                    <a:pt x="3082433" y="215017"/>
                    <a:pt x="3081736" y="216699"/>
                    <a:pt x="3080495" y="217940"/>
                  </a:cubicBezTo>
                  <a:cubicBezTo>
                    <a:pt x="3079255" y="219180"/>
                    <a:pt x="3077572" y="219877"/>
                    <a:pt x="3075818" y="219877"/>
                  </a:cubicBezTo>
                  <a:lnTo>
                    <a:pt x="6615" y="219877"/>
                  </a:lnTo>
                  <a:cubicBezTo>
                    <a:pt x="4861" y="219877"/>
                    <a:pt x="3178" y="219180"/>
                    <a:pt x="1937" y="217940"/>
                  </a:cubicBezTo>
                  <a:cubicBezTo>
                    <a:pt x="697" y="216699"/>
                    <a:pt x="0" y="215017"/>
                    <a:pt x="0" y="213262"/>
                  </a:cubicBezTo>
                  <a:lnTo>
                    <a:pt x="0" y="6615"/>
                  </a:lnTo>
                  <a:cubicBezTo>
                    <a:pt x="0" y="4861"/>
                    <a:pt x="697" y="3178"/>
                    <a:pt x="1937" y="1937"/>
                  </a:cubicBezTo>
                  <a:cubicBezTo>
                    <a:pt x="3178" y="697"/>
                    <a:pt x="4861" y="0"/>
                    <a:pt x="6615" y="0"/>
                  </a:cubicBezTo>
                  <a:close/>
                </a:path>
              </a:pathLst>
            </a:custGeom>
            <a:solidFill>
              <a:srgbClr val="0B6F52"/>
            </a:solidFill>
            <a:ln cap="sq">
              <a:noFill/>
              <a:prstDash val="solid"/>
              <a:miter/>
            </a:ln>
          </p:spPr>
          <p:txBody>
            <a:bodyPr/>
            <a:lstStyle/>
            <a:p>
              <a:endParaRPr/>
            </a:p>
          </p:txBody>
        </p:sp>
        <p:sp>
          <p:nvSpPr>
            <p:cNvPr id="10" name="TextBox 10"/>
            <p:cNvSpPr txBox="1"/>
            <p:nvPr/>
          </p:nvSpPr>
          <p:spPr>
            <a:xfrm>
              <a:off x="0" y="-200025"/>
              <a:ext cx="3082433" cy="419902"/>
            </a:xfrm>
            <a:prstGeom prst="rect">
              <a:avLst/>
            </a:prstGeom>
          </p:spPr>
          <p:txBody>
            <a:bodyPr lIns="50800" tIns="50800" rIns="50800" bIns="50800" rtlCol="0" anchor="ctr"/>
            <a:lstStyle/>
            <a:p>
              <a:pPr marL="0" lvl="0" indent="0" algn="ctr">
                <a:lnSpc>
                  <a:spcPts val="2940"/>
                </a:lnSpc>
                <a:spcBef>
                  <a:spcPct val="0"/>
                </a:spcBef>
              </a:pPr>
              <a:endParaRPr/>
            </a:p>
          </p:txBody>
        </p:sp>
      </p:grpSp>
      <p:grpSp>
        <p:nvGrpSpPr>
          <p:cNvPr id="11" name="Group 11"/>
          <p:cNvGrpSpPr/>
          <p:nvPr/>
        </p:nvGrpSpPr>
        <p:grpSpPr>
          <a:xfrm>
            <a:off x="3314139" y="7928154"/>
            <a:ext cx="11703612" cy="834846"/>
            <a:chOff x="0" y="0"/>
            <a:chExt cx="3082433" cy="219877"/>
          </a:xfrm>
        </p:grpSpPr>
        <p:sp>
          <p:nvSpPr>
            <p:cNvPr id="12" name="Freeform 12"/>
            <p:cNvSpPr/>
            <p:nvPr/>
          </p:nvSpPr>
          <p:spPr>
            <a:xfrm>
              <a:off x="0" y="0"/>
              <a:ext cx="3082433" cy="219877"/>
            </a:xfrm>
            <a:custGeom>
              <a:avLst/>
              <a:gdLst/>
              <a:ahLst/>
              <a:cxnLst/>
              <a:rect l="l" t="t" r="r" b="b"/>
              <a:pathLst>
                <a:path w="3082433" h="219877">
                  <a:moveTo>
                    <a:pt x="6615" y="0"/>
                  </a:moveTo>
                  <a:lnTo>
                    <a:pt x="3075818" y="0"/>
                  </a:lnTo>
                  <a:cubicBezTo>
                    <a:pt x="3077572" y="0"/>
                    <a:pt x="3079255" y="697"/>
                    <a:pt x="3080495" y="1937"/>
                  </a:cubicBezTo>
                  <a:cubicBezTo>
                    <a:pt x="3081736" y="3178"/>
                    <a:pt x="3082433" y="4861"/>
                    <a:pt x="3082433" y="6615"/>
                  </a:cubicBezTo>
                  <a:lnTo>
                    <a:pt x="3082433" y="213262"/>
                  </a:lnTo>
                  <a:cubicBezTo>
                    <a:pt x="3082433" y="215017"/>
                    <a:pt x="3081736" y="216699"/>
                    <a:pt x="3080495" y="217940"/>
                  </a:cubicBezTo>
                  <a:cubicBezTo>
                    <a:pt x="3079255" y="219180"/>
                    <a:pt x="3077572" y="219877"/>
                    <a:pt x="3075818" y="219877"/>
                  </a:cubicBezTo>
                  <a:lnTo>
                    <a:pt x="6615" y="219877"/>
                  </a:lnTo>
                  <a:cubicBezTo>
                    <a:pt x="4861" y="219877"/>
                    <a:pt x="3178" y="219180"/>
                    <a:pt x="1937" y="217940"/>
                  </a:cubicBezTo>
                  <a:cubicBezTo>
                    <a:pt x="697" y="216699"/>
                    <a:pt x="0" y="215017"/>
                    <a:pt x="0" y="213262"/>
                  </a:cubicBezTo>
                  <a:lnTo>
                    <a:pt x="0" y="6615"/>
                  </a:lnTo>
                  <a:cubicBezTo>
                    <a:pt x="0" y="4861"/>
                    <a:pt x="697" y="3178"/>
                    <a:pt x="1937" y="1937"/>
                  </a:cubicBezTo>
                  <a:cubicBezTo>
                    <a:pt x="3178" y="697"/>
                    <a:pt x="4861" y="0"/>
                    <a:pt x="6615" y="0"/>
                  </a:cubicBezTo>
                  <a:close/>
                </a:path>
              </a:pathLst>
            </a:custGeom>
            <a:solidFill>
              <a:srgbClr val="0B6F52"/>
            </a:solidFill>
            <a:ln cap="sq">
              <a:noFill/>
              <a:prstDash val="solid"/>
              <a:miter/>
            </a:ln>
          </p:spPr>
          <p:txBody>
            <a:bodyPr/>
            <a:lstStyle/>
            <a:p>
              <a:endParaRPr/>
            </a:p>
          </p:txBody>
        </p:sp>
        <p:sp>
          <p:nvSpPr>
            <p:cNvPr id="13" name="TextBox 13"/>
            <p:cNvSpPr txBox="1"/>
            <p:nvPr/>
          </p:nvSpPr>
          <p:spPr>
            <a:xfrm>
              <a:off x="0" y="-200025"/>
              <a:ext cx="3082433" cy="419902"/>
            </a:xfrm>
            <a:prstGeom prst="rect">
              <a:avLst/>
            </a:prstGeom>
          </p:spPr>
          <p:txBody>
            <a:bodyPr lIns="50800" tIns="50800" rIns="50800" bIns="50800" rtlCol="0" anchor="ctr"/>
            <a:lstStyle/>
            <a:p>
              <a:pPr marL="0" lvl="0" indent="0" algn="ctr">
                <a:lnSpc>
                  <a:spcPts val="2940"/>
                </a:lnSpc>
                <a:spcBef>
                  <a:spcPct val="0"/>
                </a:spcBef>
              </a:pPr>
              <a:endParaRPr/>
            </a:p>
          </p:txBody>
        </p:sp>
      </p:grpSp>
      <p:grpSp>
        <p:nvGrpSpPr>
          <p:cNvPr id="14" name="Group 14"/>
          <p:cNvGrpSpPr/>
          <p:nvPr/>
        </p:nvGrpSpPr>
        <p:grpSpPr>
          <a:xfrm>
            <a:off x="-1840534" y="-277111"/>
            <a:ext cx="2869234" cy="11371448"/>
            <a:chOff x="0" y="0"/>
            <a:chExt cx="3825645" cy="15161931"/>
          </a:xfrm>
        </p:grpSpPr>
        <p:sp>
          <p:nvSpPr>
            <p:cNvPr id="15" name="Freeform 15"/>
            <p:cNvSpPr/>
            <p:nvPr/>
          </p:nvSpPr>
          <p:spPr>
            <a:xfrm rot="5400000">
              <a:off x="-1877660" y="1877660"/>
              <a:ext cx="7580965" cy="3825645"/>
            </a:xfrm>
            <a:custGeom>
              <a:avLst/>
              <a:gdLst/>
              <a:ahLst/>
              <a:cxnLst/>
              <a:rect l="l" t="t" r="r" b="b"/>
              <a:pathLst>
                <a:path w="7580965" h="3825645">
                  <a:moveTo>
                    <a:pt x="0" y="0"/>
                  </a:moveTo>
                  <a:lnTo>
                    <a:pt x="7580965" y="0"/>
                  </a:lnTo>
                  <a:lnTo>
                    <a:pt x="7580965" y="3825645"/>
                  </a:lnTo>
                  <a:lnTo>
                    <a:pt x="0" y="3825645"/>
                  </a:lnTo>
                  <a:lnTo>
                    <a:pt x="0" y="0"/>
                  </a:lnTo>
                  <a:close/>
                </a:path>
              </a:pathLst>
            </a:custGeom>
            <a:blipFill>
              <a:blip>
                <a:extLst>
                  <a:ext uri="{96DAC541-7B7A-43D3-8B79-37D633B846F1}">
                    <asvg:svgBlip xmlns:asvg="http://schemas.microsoft.com/office/drawing/2016/SVG/main" r:embed="rId2"/>
                  </a:ext>
                </a:extLst>
              </a:blip>
              <a:stretch>
                <a:fillRect/>
              </a:stretch>
            </a:blipFill>
            <a:ln cap="sq">
              <a:noFill/>
              <a:prstDash val="solid"/>
              <a:miter/>
            </a:ln>
          </p:spPr>
          <p:txBody>
            <a:bodyPr/>
            <a:lstStyle/>
            <a:p>
              <a:endParaRPr/>
            </a:p>
          </p:txBody>
        </p:sp>
        <p:sp>
          <p:nvSpPr>
            <p:cNvPr id="16" name="Freeform 16"/>
            <p:cNvSpPr/>
            <p:nvPr/>
          </p:nvSpPr>
          <p:spPr>
            <a:xfrm rot="5400000">
              <a:off x="-1877660" y="9458626"/>
              <a:ext cx="7580965" cy="3825645"/>
            </a:xfrm>
            <a:custGeom>
              <a:avLst/>
              <a:gdLst/>
              <a:ahLst/>
              <a:cxnLst/>
              <a:rect l="l" t="t" r="r" b="b"/>
              <a:pathLst>
                <a:path w="7580965" h="3825645">
                  <a:moveTo>
                    <a:pt x="0" y="0"/>
                  </a:moveTo>
                  <a:lnTo>
                    <a:pt x="7580965" y="0"/>
                  </a:lnTo>
                  <a:lnTo>
                    <a:pt x="7580965" y="3825644"/>
                  </a:lnTo>
                  <a:lnTo>
                    <a:pt x="0" y="382564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a:p>
          </p:txBody>
        </p:sp>
      </p:grpSp>
      <p:grpSp>
        <p:nvGrpSpPr>
          <p:cNvPr id="17" name="Group 17"/>
          <p:cNvGrpSpPr/>
          <p:nvPr/>
        </p:nvGrpSpPr>
        <p:grpSpPr>
          <a:xfrm rot="-10800000">
            <a:off x="17259300" y="-542224"/>
            <a:ext cx="2869234" cy="11371448"/>
            <a:chOff x="0" y="0"/>
            <a:chExt cx="3825645" cy="15161931"/>
          </a:xfrm>
        </p:grpSpPr>
        <p:sp>
          <p:nvSpPr>
            <p:cNvPr id="18" name="Freeform 18"/>
            <p:cNvSpPr/>
            <p:nvPr/>
          </p:nvSpPr>
          <p:spPr>
            <a:xfrm rot="5400000">
              <a:off x="-1877660" y="1877660"/>
              <a:ext cx="7580965" cy="3825645"/>
            </a:xfrm>
            <a:custGeom>
              <a:avLst/>
              <a:gdLst/>
              <a:ahLst/>
              <a:cxnLst/>
              <a:rect l="l" t="t" r="r" b="b"/>
              <a:pathLst>
                <a:path w="7580965" h="3825645">
                  <a:moveTo>
                    <a:pt x="0" y="0"/>
                  </a:moveTo>
                  <a:lnTo>
                    <a:pt x="7580965" y="0"/>
                  </a:lnTo>
                  <a:lnTo>
                    <a:pt x="7580965" y="3825645"/>
                  </a:lnTo>
                  <a:lnTo>
                    <a:pt x="0" y="3825645"/>
                  </a:lnTo>
                  <a:lnTo>
                    <a:pt x="0" y="0"/>
                  </a:lnTo>
                  <a:close/>
                </a:path>
              </a:pathLst>
            </a:custGeom>
            <a:blipFill>
              <a:blip>
                <a:extLst>
                  <a:ext uri="{96DAC541-7B7A-43D3-8B79-37D633B846F1}">
                    <asvg:svgBlip xmlns:asvg="http://schemas.microsoft.com/office/drawing/2016/SVG/main" r:embed="rId2"/>
                  </a:ext>
                </a:extLst>
              </a:blip>
              <a:stretch>
                <a:fillRect/>
              </a:stretch>
            </a:blipFill>
            <a:ln cap="sq">
              <a:noFill/>
              <a:prstDash val="solid"/>
              <a:miter/>
            </a:ln>
          </p:spPr>
          <p:txBody>
            <a:bodyPr/>
            <a:lstStyle/>
            <a:p>
              <a:endParaRPr/>
            </a:p>
          </p:txBody>
        </p:sp>
        <p:sp>
          <p:nvSpPr>
            <p:cNvPr id="19" name="Freeform 19"/>
            <p:cNvSpPr/>
            <p:nvPr/>
          </p:nvSpPr>
          <p:spPr>
            <a:xfrm rot="5400000">
              <a:off x="-1877660" y="9458626"/>
              <a:ext cx="7580965" cy="3825645"/>
            </a:xfrm>
            <a:custGeom>
              <a:avLst/>
              <a:gdLst/>
              <a:ahLst/>
              <a:cxnLst/>
              <a:rect l="l" t="t" r="r" b="b"/>
              <a:pathLst>
                <a:path w="7580965" h="3825645">
                  <a:moveTo>
                    <a:pt x="0" y="0"/>
                  </a:moveTo>
                  <a:lnTo>
                    <a:pt x="7580965" y="0"/>
                  </a:lnTo>
                  <a:lnTo>
                    <a:pt x="7580965" y="3825644"/>
                  </a:lnTo>
                  <a:lnTo>
                    <a:pt x="0" y="382564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a:p>
          </p:txBody>
        </p:sp>
      </p:grpSp>
      <p:grpSp>
        <p:nvGrpSpPr>
          <p:cNvPr id="20" name="Group 20"/>
          <p:cNvGrpSpPr/>
          <p:nvPr/>
        </p:nvGrpSpPr>
        <p:grpSpPr>
          <a:xfrm>
            <a:off x="-277072" y="-277111"/>
            <a:ext cx="473615" cy="10887559"/>
            <a:chOff x="0" y="0"/>
            <a:chExt cx="124738" cy="2867505"/>
          </a:xfrm>
        </p:grpSpPr>
        <p:sp>
          <p:nvSpPr>
            <p:cNvPr id="21" name="Freeform 21"/>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22" name="TextBox 22"/>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grpSp>
        <p:nvGrpSpPr>
          <p:cNvPr id="23" name="Group 23"/>
          <p:cNvGrpSpPr/>
          <p:nvPr/>
        </p:nvGrpSpPr>
        <p:grpSpPr>
          <a:xfrm>
            <a:off x="18091457" y="-300280"/>
            <a:ext cx="473615" cy="10887559"/>
            <a:chOff x="0" y="0"/>
            <a:chExt cx="124738" cy="2867505"/>
          </a:xfrm>
        </p:grpSpPr>
        <p:sp>
          <p:nvSpPr>
            <p:cNvPr id="24" name="Freeform 24"/>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25" name="TextBox 25"/>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26" name="TextBox 26"/>
          <p:cNvSpPr txBox="1"/>
          <p:nvPr/>
        </p:nvSpPr>
        <p:spPr>
          <a:xfrm>
            <a:off x="2505396" y="2788421"/>
            <a:ext cx="13277209" cy="889132"/>
          </a:xfrm>
          <a:prstGeom prst="rect">
            <a:avLst/>
          </a:prstGeom>
        </p:spPr>
        <p:txBody>
          <a:bodyPr lIns="0" tIns="0" rIns="0" bIns="0" rtlCol="0" anchor="t">
            <a:spAutoFit/>
          </a:bodyPr>
          <a:lstStyle/>
          <a:p>
            <a:pPr marL="0" lvl="0" indent="0" algn="ctr">
              <a:lnSpc>
                <a:spcPts val="3500"/>
              </a:lnSpc>
              <a:spcBef>
                <a:spcPct val="0"/>
              </a:spcBef>
            </a:pPr>
            <a:r>
              <a:rPr sz="2300">
                <a:solidFill>
                  <a:srgbClr val="0E0E0E"/>
                </a:solidFill>
                <a:latin typeface="源柔ゴシック"/>
              </a:rPr>
              <a:t>このプレゼン自体も今回紹介したツールで生成しています。テンプレート外出し方式によるAIパワポ自動生成ツールにご興味があれば、お気軽にお声がけください。ブログでも詳細な解説記事を公開予定です。</a:t>
            </a:r>
          </a:p>
          <a:p>
            <a:pPr marL="0" lvl="0" indent="0" algn="ctr">
              <a:lnSpc>
                <a:spcPts val="3500"/>
              </a:lnSpc>
              <a:spcBef>
                <a:spcPct val="0"/>
              </a:spcBef>
            </a:pPr>
            <a:endParaRPr lang="en-US" sz="2500" u="none" strike="noStrike">
              <a:solidFill>
                <a:srgbClr val="0E0E0E"/>
              </a:solidFill>
              <a:latin typeface="源柔ゴシック"/>
              <a:ea typeface="源柔ゴシック"/>
              <a:cs typeface="源柔ゴシック"/>
              <a:sym typeface="源柔ゴシック"/>
            </a:endParaRPr>
          </a:p>
        </p:txBody>
      </p:sp>
      <p:sp>
        <p:nvSpPr>
          <p:cNvPr id="27" name="TextBox 27"/>
          <p:cNvSpPr txBox="1"/>
          <p:nvPr/>
        </p:nvSpPr>
        <p:spPr>
          <a:xfrm>
            <a:off x="3270250" y="4267934"/>
            <a:ext cx="11703612" cy="450916"/>
          </a:xfrm>
          <a:prstGeom prst="rect">
            <a:avLst/>
          </a:prstGeom>
        </p:spPr>
        <p:txBody>
          <a:bodyPr lIns="0" tIns="0" rIns="0" bIns="0" rtlCol="0" anchor="t">
            <a:spAutoFit/>
          </a:bodyPr>
          <a:lstStyle/>
          <a:p>
            <a:pPr marL="0" lvl="0" indent="0" algn="ctr">
              <a:lnSpc>
                <a:spcPts val="3500"/>
              </a:lnSpc>
              <a:spcBef>
                <a:spcPct val="0"/>
              </a:spcBef>
            </a:pPr>
            <a:r>
              <a:rPr sz="2500" b="1">
                <a:solidFill>
                  <a:srgbClr val="FFFFFF"/>
                </a:solidFill>
                <a:latin typeface="源柔ゴシック Bold"/>
              </a:rPr>
              <a:t>ツールのデモ依頼</a:t>
            </a:r>
          </a:p>
        </p:txBody>
      </p:sp>
      <p:sp>
        <p:nvSpPr>
          <p:cNvPr id="28" name="TextBox 28"/>
          <p:cNvSpPr txBox="1"/>
          <p:nvPr/>
        </p:nvSpPr>
        <p:spPr>
          <a:xfrm>
            <a:off x="3314139" y="5539296"/>
            <a:ext cx="11703612" cy="450916"/>
          </a:xfrm>
          <a:prstGeom prst="rect">
            <a:avLst/>
          </a:prstGeom>
        </p:spPr>
        <p:txBody>
          <a:bodyPr lIns="0" tIns="0" rIns="0" bIns="0" rtlCol="0" anchor="t">
            <a:spAutoFit/>
          </a:bodyPr>
          <a:lstStyle/>
          <a:p>
            <a:pPr marL="0" lvl="0" indent="0" algn="ctr">
              <a:lnSpc>
                <a:spcPts val="3500"/>
              </a:lnSpc>
              <a:spcBef>
                <a:spcPct val="0"/>
              </a:spcBef>
            </a:pPr>
            <a:r>
              <a:rPr sz="2500" b="1">
                <a:solidFill>
                  <a:srgbClr val="FFFFFF"/>
                </a:solidFill>
                <a:latin typeface="源柔ゴシック Bold"/>
              </a:rPr>
              <a:t>テンプレート作成の相談</a:t>
            </a:r>
          </a:p>
        </p:txBody>
      </p:sp>
      <p:sp>
        <p:nvSpPr>
          <p:cNvPr id="29" name="TextBox 29"/>
          <p:cNvSpPr txBox="1"/>
          <p:nvPr/>
        </p:nvSpPr>
        <p:spPr>
          <a:xfrm>
            <a:off x="3314139" y="6810657"/>
            <a:ext cx="11703612" cy="450916"/>
          </a:xfrm>
          <a:prstGeom prst="rect">
            <a:avLst/>
          </a:prstGeom>
        </p:spPr>
        <p:txBody>
          <a:bodyPr lIns="0" tIns="0" rIns="0" bIns="0" rtlCol="0" anchor="t">
            <a:spAutoFit/>
          </a:bodyPr>
          <a:lstStyle/>
          <a:p>
            <a:pPr marL="0" lvl="0" indent="0" algn="ctr">
              <a:lnSpc>
                <a:spcPts val="3500"/>
              </a:lnSpc>
              <a:spcBef>
                <a:spcPct val="0"/>
              </a:spcBef>
            </a:pPr>
            <a:r>
              <a:rPr sz="2500" b="1">
                <a:solidFill>
                  <a:srgbClr val="FFFFFF"/>
                </a:solidFill>
                <a:latin typeface="源柔ゴシック Bold"/>
              </a:rPr>
              <a:t>ブログ記事（近日公開）</a:t>
            </a:r>
          </a:p>
        </p:txBody>
      </p:sp>
      <p:sp>
        <p:nvSpPr>
          <p:cNvPr id="30" name="TextBox 30"/>
          <p:cNvSpPr txBox="1"/>
          <p:nvPr/>
        </p:nvSpPr>
        <p:spPr>
          <a:xfrm>
            <a:off x="3314139" y="8082019"/>
            <a:ext cx="11703612" cy="450916"/>
          </a:xfrm>
          <a:prstGeom prst="rect">
            <a:avLst/>
          </a:prstGeom>
        </p:spPr>
        <p:txBody>
          <a:bodyPr lIns="0" tIns="0" rIns="0" bIns="0" rtlCol="0" anchor="t">
            <a:spAutoFit/>
          </a:bodyPr>
          <a:lstStyle/>
          <a:p>
            <a:pPr marL="0" lvl="0" indent="0" algn="ctr">
              <a:lnSpc>
                <a:spcPts val="3500"/>
              </a:lnSpc>
              <a:spcBef>
                <a:spcPct val="0"/>
              </a:spcBef>
            </a:pPr>
            <a:r>
              <a:rPr sz="2500" b="1">
                <a:solidFill>
                  <a:srgbClr val="FFFFFF"/>
                </a:solidFill>
                <a:latin typeface="源柔ゴシック Bold"/>
              </a:rPr>
              <a:t>その他お問い合わせ</a:t>
            </a:r>
          </a:p>
        </p:txBody>
      </p:sp>
      <p:sp>
        <p:nvSpPr>
          <p:cNvPr id="31" name="TextBox 31"/>
          <p:cNvSpPr txBox="1"/>
          <p:nvPr/>
        </p:nvSpPr>
        <p:spPr>
          <a:xfrm>
            <a:off x="1524000" y="1438275"/>
            <a:ext cx="15487650" cy="615950"/>
          </a:xfrm>
          <a:prstGeom prst="rect">
            <a:avLst/>
          </a:prstGeom>
        </p:spPr>
        <p:txBody>
          <a:bodyPr lIns="0" tIns="0" rIns="0" bIns="0" rtlCol="0" anchor="t">
            <a:spAutoFit/>
          </a:bodyPr>
          <a:lstStyle/>
          <a:p>
            <a:pPr marL="0" lvl="0" indent="0" algn="ctr">
              <a:lnSpc>
                <a:spcPts val="4899"/>
              </a:lnSpc>
              <a:spcBef>
                <a:spcPct val="0"/>
              </a:spcBef>
            </a:pPr>
            <a:r>
              <a:rPr sz="3499" b="1">
                <a:solidFill>
                  <a:srgbClr val="0B6F52"/>
                </a:solidFill>
                <a:latin typeface="源柔ゴシック Bold"/>
              </a:rPr>
              <a:t>ご質問やフィードバックがあればお気軽にどうぞ</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3" name="Freeform 3"/>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8" name="Group 8"/>
          <p:cNvGrpSpPr/>
          <p:nvPr/>
        </p:nvGrpSpPr>
        <p:grpSpPr>
          <a:xfrm>
            <a:off x="-277072" y="-277111"/>
            <a:ext cx="473615" cy="10887559"/>
            <a:chOff x="0" y="0"/>
            <a:chExt cx="124738" cy="2867505"/>
          </a:xfrm>
        </p:grpSpPr>
        <p:sp>
          <p:nvSpPr>
            <p:cNvPr id="9" name="Freeform 9"/>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10" name="TextBox 10"/>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11" name="TextBox 10"/>
          <p:cNvSpPr txBox="1"/>
          <p:nvPr/>
        </p:nvSpPr>
        <p:spPr>
          <a:xfrm>
            <a:off x="914400" y="1234440"/>
            <a:ext cx="16459200" cy="925830"/>
          </a:xfrm>
          <a:prstGeom prst="rect">
            <a:avLst/>
          </a:prstGeom>
          <a:noFill/>
        </p:spPr>
        <p:txBody>
          <a:bodyPr wrap="square">
            <a:spAutoFit/>
          </a:bodyPr>
          <a:lstStyle/>
          <a:p>
            <a:pPr algn="l"/>
            <a:r>
              <a:rPr sz="3500" b="1">
                <a:solidFill>
                  <a:srgbClr val="1B5E20"/>
                </a:solidFill>
                <a:latin typeface="源柔ゴシック Bold"/>
              </a:rPr>
              <a:t>プレゼン作成のジレンマ</a:t>
            </a:r>
          </a:p>
        </p:txBody>
      </p:sp>
      <p:sp>
        <p:nvSpPr>
          <p:cNvPr id="12" name="TextBox 11"/>
          <p:cNvSpPr txBox="1"/>
          <p:nvPr/>
        </p:nvSpPr>
        <p:spPr>
          <a:xfrm>
            <a:off x="914400" y="3268279"/>
            <a:ext cx="8046720" cy="707886"/>
          </a:xfrm>
          <a:prstGeom prst="rect">
            <a:avLst/>
          </a:prstGeom>
          <a:noFill/>
        </p:spPr>
        <p:txBody>
          <a:bodyPr wrap="square">
            <a:spAutoFit/>
          </a:bodyPr>
          <a:lstStyle/>
          <a:p>
            <a:pPr algn="l"/>
            <a:r>
              <a:rPr sz="4000" b="1">
                <a:solidFill>
                  <a:srgbClr val="1B5E20"/>
                </a:solidFill>
                <a:latin typeface="源柔ゴシック Bold"/>
              </a:rPr>
              <a:t>正直、面倒くさい</a:t>
            </a:r>
          </a:p>
        </p:txBody>
      </p:sp>
      <p:sp>
        <p:nvSpPr>
          <p:cNvPr id="13" name="TextBox 12"/>
          <p:cNvSpPr txBox="1"/>
          <p:nvPr/>
        </p:nvSpPr>
        <p:spPr>
          <a:xfrm>
            <a:off x="914400" y="5770361"/>
            <a:ext cx="8046720" cy="646331"/>
          </a:xfrm>
          <a:prstGeom prst="rect">
            <a:avLst/>
          </a:prstGeom>
          <a:noFill/>
        </p:spPr>
        <p:txBody>
          <a:bodyPr wrap="square">
            <a:spAutoFit/>
          </a:bodyPr>
          <a:lstStyle/>
          <a:p>
            <a:pPr algn="l"/>
            <a:r>
              <a:rPr sz="2800">
                <a:solidFill>
                  <a:srgbClr val="1B2820"/>
                </a:solidFill>
                <a:latin typeface="源柔ゴシック Bold"/>
              </a:rPr>
              <a:t>構成を考えて、デザインを整えて、文字サイズを調整して、画像を探して配置して……。中身を考える時間よりレイアウト作業に時間を取られていませんか？</a:t>
            </a:r>
          </a:p>
        </p:txBody>
      </p:sp>
      <p:sp>
        <p:nvSpPr>
          <p:cNvPr id="15" name="Rectangle 14"/>
          <p:cNvSpPr/>
          <p:nvPr/>
        </p:nvSpPr>
        <p:spPr>
          <a:xfrm>
            <a:off x="914400" y="2198370"/>
            <a:ext cx="4023360" cy="50800"/>
          </a:xfrm>
          <a:prstGeom prst="rect">
            <a:avLst/>
          </a:prstGeom>
          <a:solidFill>
            <a:srgbClr val="FFD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5" name="図 4">
            <a:extLst>
              <a:ext uri="{FF2B5EF4-FFF2-40B4-BE49-F238E27FC236}">
                <a16:creationId xmlns:a16="http://schemas.microsoft.com/office/drawing/2014/main" id="{95CD1A2A-D47F-564E-DE94-E2273FC1E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9040" y="2406650"/>
            <a:ext cx="6502400" cy="6502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20250" y="2681412"/>
            <a:ext cx="7143750" cy="6128132"/>
            <a:chOff x="0" y="0"/>
            <a:chExt cx="1881481" cy="1613994"/>
          </a:xfrm>
        </p:grpSpPr>
        <p:sp>
          <p:nvSpPr>
            <p:cNvPr id="3" name="Freeform 3"/>
            <p:cNvSpPr/>
            <p:nvPr/>
          </p:nvSpPr>
          <p:spPr>
            <a:xfrm>
              <a:off x="0" y="0"/>
              <a:ext cx="1881481" cy="1613994"/>
            </a:xfrm>
            <a:custGeom>
              <a:avLst/>
              <a:gdLst/>
              <a:ahLst/>
              <a:cxnLst/>
              <a:rect l="l" t="t" r="r" b="b"/>
              <a:pathLst>
                <a:path w="1881481" h="1613994">
                  <a:moveTo>
                    <a:pt x="10837" y="0"/>
                  </a:moveTo>
                  <a:lnTo>
                    <a:pt x="1870644" y="0"/>
                  </a:lnTo>
                  <a:cubicBezTo>
                    <a:pt x="1873518" y="0"/>
                    <a:pt x="1876275" y="1142"/>
                    <a:pt x="1878307" y="3174"/>
                  </a:cubicBezTo>
                  <a:cubicBezTo>
                    <a:pt x="1880340" y="5207"/>
                    <a:pt x="1881481" y="7963"/>
                    <a:pt x="1881481" y="10837"/>
                  </a:cubicBezTo>
                  <a:lnTo>
                    <a:pt x="1881481" y="1603156"/>
                  </a:lnTo>
                  <a:cubicBezTo>
                    <a:pt x="1881481" y="1606031"/>
                    <a:pt x="1880340" y="1608787"/>
                    <a:pt x="1878307" y="1610820"/>
                  </a:cubicBezTo>
                  <a:cubicBezTo>
                    <a:pt x="1876275" y="1612852"/>
                    <a:pt x="1873518" y="1613994"/>
                    <a:pt x="1870644" y="1613994"/>
                  </a:cubicBezTo>
                  <a:lnTo>
                    <a:pt x="10837" y="1613994"/>
                  </a:lnTo>
                  <a:cubicBezTo>
                    <a:pt x="7963" y="1613994"/>
                    <a:pt x="5207" y="1612852"/>
                    <a:pt x="3174" y="1610820"/>
                  </a:cubicBezTo>
                  <a:cubicBezTo>
                    <a:pt x="1142" y="1608787"/>
                    <a:pt x="0" y="1606031"/>
                    <a:pt x="0" y="1603156"/>
                  </a:cubicBezTo>
                  <a:lnTo>
                    <a:pt x="0" y="10837"/>
                  </a:lnTo>
                  <a:cubicBezTo>
                    <a:pt x="0" y="7963"/>
                    <a:pt x="1142" y="5207"/>
                    <a:pt x="3174" y="3174"/>
                  </a:cubicBezTo>
                  <a:cubicBezTo>
                    <a:pt x="5207" y="1142"/>
                    <a:pt x="7963" y="0"/>
                    <a:pt x="10837" y="0"/>
                  </a:cubicBezTo>
                  <a:close/>
                </a:path>
              </a:pathLst>
            </a:custGeom>
            <a:ln w="47625" cap="sq">
              <a:solidFill>
                <a:srgbClr val="0B6F52"/>
              </a:solidFill>
              <a:prstDash val="solid"/>
              <a:miter/>
            </a:ln>
          </p:spPr>
          <p:txBody>
            <a:bodyPr/>
            <a:lstStyle/>
            <a:p>
              <a:endParaRPr/>
            </a:p>
          </p:txBody>
        </p:sp>
        <p:sp>
          <p:nvSpPr>
            <p:cNvPr id="4" name="TextBox 4"/>
            <p:cNvSpPr txBox="1"/>
            <p:nvPr/>
          </p:nvSpPr>
          <p:spPr>
            <a:xfrm>
              <a:off x="0" y="-76200"/>
              <a:ext cx="1881481" cy="1690194"/>
            </a:xfrm>
            <a:prstGeom prst="rect">
              <a:avLst/>
            </a:prstGeom>
          </p:spPr>
          <p:txBody>
            <a:bodyPr lIns="50800" tIns="50800" rIns="50800" bIns="50800" rtlCol="0" anchor="ctr"/>
            <a:lstStyle/>
            <a:p>
              <a:pPr marL="0" lvl="0" indent="0" algn="ctr">
                <a:lnSpc>
                  <a:spcPts val="3640"/>
                </a:lnSpc>
                <a:spcBef>
                  <a:spcPct val="0"/>
                </a:spcBef>
              </a:pPr>
              <a:endParaRPr/>
            </a:p>
          </p:txBody>
        </p:sp>
      </p:grpSp>
      <p:grpSp>
        <p:nvGrpSpPr>
          <p:cNvPr id="5" name="Group 5"/>
          <p:cNvGrpSpPr/>
          <p:nvPr/>
        </p:nvGrpSpPr>
        <p:grpSpPr>
          <a:xfrm>
            <a:off x="1524000" y="2681412"/>
            <a:ext cx="7143750" cy="6128132"/>
            <a:chOff x="0" y="0"/>
            <a:chExt cx="1881481" cy="1613994"/>
          </a:xfrm>
        </p:grpSpPr>
        <p:sp>
          <p:nvSpPr>
            <p:cNvPr id="6" name="Freeform 6"/>
            <p:cNvSpPr/>
            <p:nvPr/>
          </p:nvSpPr>
          <p:spPr>
            <a:xfrm>
              <a:off x="0" y="0"/>
              <a:ext cx="1881481" cy="1613994"/>
            </a:xfrm>
            <a:custGeom>
              <a:avLst/>
              <a:gdLst/>
              <a:ahLst/>
              <a:cxnLst/>
              <a:rect l="l" t="t" r="r" b="b"/>
              <a:pathLst>
                <a:path w="1881481" h="1613994">
                  <a:moveTo>
                    <a:pt x="10837" y="0"/>
                  </a:moveTo>
                  <a:lnTo>
                    <a:pt x="1870644" y="0"/>
                  </a:lnTo>
                  <a:cubicBezTo>
                    <a:pt x="1873518" y="0"/>
                    <a:pt x="1876275" y="1142"/>
                    <a:pt x="1878307" y="3174"/>
                  </a:cubicBezTo>
                  <a:cubicBezTo>
                    <a:pt x="1880340" y="5207"/>
                    <a:pt x="1881481" y="7963"/>
                    <a:pt x="1881481" y="10837"/>
                  </a:cubicBezTo>
                  <a:lnTo>
                    <a:pt x="1881481" y="1603156"/>
                  </a:lnTo>
                  <a:cubicBezTo>
                    <a:pt x="1881481" y="1606031"/>
                    <a:pt x="1880340" y="1608787"/>
                    <a:pt x="1878307" y="1610820"/>
                  </a:cubicBezTo>
                  <a:cubicBezTo>
                    <a:pt x="1876275" y="1612852"/>
                    <a:pt x="1873518" y="1613994"/>
                    <a:pt x="1870644" y="1613994"/>
                  </a:cubicBezTo>
                  <a:lnTo>
                    <a:pt x="10837" y="1613994"/>
                  </a:lnTo>
                  <a:cubicBezTo>
                    <a:pt x="7963" y="1613994"/>
                    <a:pt x="5207" y="1612852"/>
                    <a:pt x="3174" y="1610820"/>
                  </a:cubicBezTo>
                  <a:cubicBezTo>
                    <a:pt x="1142" y="1608787"/>
                    <a:pt x="0" y="1606031"/>
                    <a:pt x="0" y="1603156"/>
                  </a:cubicBezTo>
                  <a:lnTo>
                    <a:pt x="0" y="10837"/>
                  </a:lnTo>
                  <a:cubicBezTo>
                    <a:pt x="0" y="7963"/>
                    <a:pt x="1142" y="5207"/>
                    <a:pt x="3174" y="3174"/>
                  </a:cubicBezTo>
                  <a:cubicBezTo>
                    <a:pt x="5207" y="1142"/>
                    <a:pt x="7963" y="0"/>
                    <a:pt x="10837" y="0"/>
                  </a:cubicBezTo>
                  <a:close/>
                </a:path>
              </a:pathLst>
            </a:custGeom>
            <a:ln w="47625" cap="sq">
              <a:solidFill>
                <a:srgbClr val="0B6F52"/>
              </a:solidFill>
              <a:prstDash val="solid"/>
              <a:miter/>
            </a:ln>
          </p:spPr>
          <p:txBody>
            <a:bodyPr/>
            <a:lstStyle/>
            <a:p>
              <a:endParaRPr/>
            </a:p>
          </p:txBody>
        </p:sp>
        <p:sp>
          <p:nvSpPr>
            <p:cNvPr id="7" name="TextBox 7"/>
            <p:cNvSpPr txBox="1"/>
            <p:nvPr/>
          </p:nvSpPr>
          <p:spPr>
            <a:xfrm>
              <a:off x="0" y="-76200"/>
              <a:ext cx="1881481" cy="1690194"/>
            </a:xfrm>
            <a:prstGeom prst="rect">
              <a:avLst/>
            </a:prstGeom>
          </p:spPr>
          <p:txBody>
            <a:bodyPr lIns="50800" tIns="50800" rIns="50800" bIns="50800" rtlCol="0" anchor="ctr"/>
            <a:lstStyle/>
            <a:p>
              <a:pPr marL="0" lvl="0" indent="0" algn="ctr">
                <a:lnSpc>
                  <a:spcPts val="3640"/>
                </a:lnSpc>
                <a:spcBef>
                  <a:spcPct val="0"/>
                </a:spcBef>
              </a:pPr>
              <a:endParaRPr/>
            </a:p>
          </p:txBody>
        </p:sp>
      </p:grpSp>
      <p:grpSp>
        <p:nvGrpSpPr>
          <p:cNvPr id="8" name="Group 8"/>
          <p:cNvGrpSpPr/>
          <p:nvPr/>
        </p:nvGrpSpPr>
        <p:grpSpPr>
          <a:xfrm>
            <a:off x="12558346" y="2381009"/>
            <a:ext cx="1267557" cy="126755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6F52"/>
            </a:solidFill>
            <a:ln cap="sq">
              <a:noFill/>
              <a:prstDash val="solid"/>
              <a:miter/>
            </a:ln>
          </p:spPr>
          <p:txBody>
            <a:bodyPr/>
            <a:lstStyle/>
            <a:p>
              <a:endParaRPr/>
            </a:p>
          </p:txBody>
        </p:sp>
        <p:sp>
          <p:nvSpPr>
            <p:cNvPr id="10" name="TextBox 10"/>
            <p:cNvSpPr txBox="1"/>
            <p:nvPr/>
          </p:nvSpPr>
          <p:spPr>
            <a:xfrm>
              <a:off x="76200" y="0"/>
              <a:ext cx="660400" cy="736600"/>
            </a:xfrm>
            <a:prstGeom prst="rect">
              <a:avLst/>
            </a:prstGeom>
          </p:spPr>
          <p:txBody>
            <a:bodyPr lIns="50800" tIns="50800" rIns="50800" bIns="50800" rtlCol="0" anchor="ctr"/>
            <a:lstStyle/>
            <a:p>
              <a:pPr marL="0" lvl="0" indent="0" algn="ctr">
                <a:lnSpc>
                  <a:spcPts val="3500"/>
                </a:lnSpc>
                <a:spcBef>
                  <a:spcPct val="0"/>
                </a:spcBef>
              </a:pPr>
              <a:endParaRPr/>
            </a:p>
          </p:txBody>
        </p:sp>
      </p:grpSp>
      <p:grpSp>
        <p:nvGrpSpPr>
          <p:cNvPr id="12" name="Group 12"/>
          <p:cNvGrpSpPr/>
          <p:nvPr/>
        </p:nvGrpSpPr>
        <p:grpSpPr>
          <a:xfrm>
            <a:off x="4462096" y="2381009"/>
            <a:ext cx="1267557" cy="126755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6F52"/>
            </a:solidFill>
          </p:spPr>
          <p:txBody>
            <a:bodyPr/>
            <a:lstStyle/>
            <a:p>
              <a:endParaRPr/>
            </a:p>
          </p:txBody>
        </p:sp>
        <p:sp>
          <p:nvSpPr>
            <p:cNvPr id="14" name="TextBox 14"/>
            <p:cNvSpPr txBox="1"/>
            <p:nvPr/>
          </p:nvSpPr>
          <p:spPr>
            <a:xfrm>
              <a:off x="76200" y="0"/>
              <a:ext cx="660400" cy="736600"/>
            </a:xfrm>
            <a:prstGeom prst="rect">
              <a:avLst/>
            </a:prstGeom>
          </p:spPr>
          <p:txBody>
            <a:bodyPr lIns="50800" tIns="50800" rIns="50800" bIns="50800" rtlCol="0" anchor="ctr"/>
            <a:lstStyle/>
            <a:p>
              <a:pPr algn="ctr">
                <a:lnSpc>
                  <a:spcPts val="3500"/>
                </a:lnSpc>
              </a:pPr>
              <a:endParaRPr/>
            </a:p>
          </p:txBody>
        </p:sp>
      </p:grpSp>
      <p:grpSp>
        <p:nvGrpSpPr>
          <p:cNvPr id="16" name="Group 16"/>
          <p:cNvGrpSpPr/>
          <p:nvPr/>
        </p:nvGrpSpPr>
        <p:grpSpPr>
          <a:xfrm>
            <a:off x="2009775" y="4766184"/>
            <a:ext cx="6181725" cy="382476"/>
            <a:chOff x="0" y="0"/>
            <a:chExt cx="1628109" cy="100734"/>
          </a:xfrm>
        </p:grpSpPr>
        <p:sp>
          <p:nvSpPr>
            <p:cNvPr id="17" name="Freeform 17"/>
            <p:cNvSpPr/>
            <p:nvPr/>
          </p:nvSpPr>
          <p:spPr>
            <a:xfrm>
              <a:off x="0" y="0"/>
              <a:ext cx="1628109" cy="100734"/>
            </a:xfrm>
            <a:custGeom>
              <a:avLst/>
              <a:gdLst/>
              <a:ahLst/>
              <a:cxnLst/>
              <a:rect l="l" t="t" r="r" b="b"/>
              <a:pathLst>
                <a:path w="1628109" h="100734">
                  <a:moveTo>
                    <a:pt x="50367" y="0"/>
                  </a:moveTo>
                  <a:lnTo>
                    <a:pt x="1577741" y="0"/>
                  </a:lnTo>
                  <a:cubicBezTo>
                    <a:pt x="1605558" y="0"/>
                    <a:pt x="1628109" y="22550"/>
                    <a:pt x="1628109" y="50367"/>
                  </a:cubicBezTo>
                  <a:lnTo>
                    <a:pt x="1628109" y="50367"/>
                  </a:lnTo>
                  <a:cubicBezTo>
                    <a:pt x="1628109" y="78184"/>
                    <a:pt x="1605558" y="100734"/>
                    <a:pt x="1577741" y="100734"/>
                  </a:cubicBezTo>
                  <a:lnTo>
                    <a:pt x="50367" y="100734"/>
                  </a:lnTo>
                  <a:cubicBezTo>
                    <a:pt x="22550" y="100734"/>
                    <a:pt x="0" y="78184"/>
                    <a:pt x="0" y="50367"/>
                  </a:cubicBezTo>
                  <a:lnTo>
                    <a:pt x="0" y="50367"/>
                  </a:lnTo>
                  <a:cubicBezTo>
                    <a:pt x="0" y="22550"/>
                    <a:pt x="22550" y="0"/>
                    <a:pt x="50367" y="0"/>
                  </a:cubicBezTo>
                  <a:close/>
                </a:path>
              </a:pathLst>
            </a:custGeom>
            <a:solidFill>
              <a:srgbClr val="FDF399"/>
            </a:solidFill>
          </p:spPr>
          <p:txBody>
            <a:bodyPr/>
            <a:lstStyle/>
            <a:p>
              <a:endParaRPr/>
            </a:p>
          </p:txBody>
        </p:sp>
        <p:sp>
          <p:nvSpPr>
            <p:cNvPr id="18" name="TextBox 18"/>
            <p:cNvSpPr txBox="1"/>
            <p:nvPr/>
          </p:nvSpPr>
          <p:spPr>
            <a:xfrm>
              <a:off x="0" y="-76200"/>
              <a:ext cx="1628109" cy="176934"/>
            </a:xfrm>
            <a:prstGeom prst="rect">
              <a:avLst/>
            </a:prstGeom>
          </p:spPr>
          <p:txBody>
            <a:bodyPr lIns="50800" tIns="50800" rIns="50800" bIns="50800" rtlCol="0" anchor="ctr"/>
            <a:lstStyle/>
            <a:p>
              <a:pPr algn="ctr">
                <a:lnSpc>
                  <a:spcPts val="3500"/>
                </a:lnSpc>
              </a:pPr>
              <a:endParaRPr/>
            </a:p>
          </p:txBody>
        </p:sp>
      </p:grpSp>
      <p:sp>
        <p:nvSpPr>
          <p:cNvPr id="19" name="TextBox 19"/>
          <p:cNvSpPr txBox="1"/>
          <p:nvPr/>
        </p:nvSpPr>
        <p:spPr>
          <a:xfrm>
            <a:off x="11366500" y="684722"/>
            <a:ext cx="5397500" cy="408271"/>
          </a:xfrm>
          <a:prstGeom prst="rect">
            <a:avLst/>
          </a:prstGeom>
        </p:spPr>
        <p:txBody>
          <a:bodyPr lIns="0" tIns="0" rIns="0" bIns="0" rtlCol="0" anchor="t">
            <a:spAutoFit/>
          </a:bodyPr>
          <a:lstStyle/>
          <a:p>
            <a:pPr marL="0" lvl="0" indent="0" algn="r">
              <a:lnSpc>
                <a:spcPts val="3220"/>
              </a:lnSpc>
              <a:spcBef>
                <a:spcPct val="0"/>
              </a:spcBef>
            </a:pPr>
            <a:r>
              <a:rPr sz="2300" b="1">
                <a:solidFill>
                  <a:srgbClr val="414141"/>
                </a:solidFill>
                <a:latin typeface="源柔ゴシック Bold"/>
              </a:rPr>
              <a:t>01 プレゼン作成のジレンマ</a:t>
            </a:r>
          </a:p>
        </p:txBody>
      </p:sp>
      <p:sp>
        <p:nvSpPr>
          <p:cNvPr id="20" name="TextBox 20"/>
          <p:cNvSpPr txBox="1"/>
          <p:nvPr/>
        </p:nvSpPr>
        <p:spPr>
          <a:xfrm>
            <a:off x="1524000" y="1438275"/>
            <a:ext cx="10795000" cy="615950"/>
          </a:xfrm>
          <a:prstGeom prst="rect">
            <a:avLst/>
          </a:prstGeom>
        </p:spPr>
        <p:txBody>
          <a:bodyPr lIns="0" tIns="0" rIns="0" bIns="0" rtlCol="0" anchor="t">
            <a:spAutoFit/>
          </a:bodyPr>
          <a:lstStyle/>
          <a:p>
            <a:pPr marL="0" lvl="0" indent="0" algn="l">
              <a:lnSpc>
                <a:spcPts val="4899"/>
              </a:lnSpc>
              <a:spcBef>
                <a:spcPct val="0"/>
              </a:spcBef>
            </a:pPr>
            <a:r>
              <a:rPr sz="3499" b="1">
                <a:solidFill>
                  <a:srgbClr val="0B6F52"/>
                </a:solidFill>
                <a:latin typeface="源柔ゴシック Bold"/>
              </a:rPr>
              <a:t>理想と現実のギャップ</a:t>
            </a:r>
          </a:p>
        </p:txBody>
      </p:sp>
      <p:sp>
        <p:nvSpPr>
          <p:cNvPr id="21" name="TextBox 21"/>
          <p:cNvSpPr txBox="1"/>
          <p:nvPr/>
        </p:nvSpPr>
        <p:spPr>
          <a:xfrm>
            <a:off x="2000250" y="3918459"/>
            <a:ext cx="6191250" cy="523875"/>
          </a:xfrm>
          <a:prstGeom prst="rect">
            <a:avLst/>
          </a:prstGeom>
        </p:spPr>
        <p:txBody>
          <a:bodyPr lIns="0" tIns="0" rIns="0" bIns="0" rtlCol="0" anchor="t">
            <a:spAutoFit/>
          </a:bodyPr>
          <a:lstStyle/>
          <a:p>
            <a:pPr marL="0" lvl="0" indent="0" algn="ctr">
              <a:lnSpc>
                <a:spcPts val="4199"/>
              </a:lnSpc>
              <a:spcBef>
                <a:spcPct val="0"/>
              </a:spcBef>
            </a:pPr>
            <a:r>
              <a:rPr sz="2999" b="1">
                <a:solidFill>
                  <a:srgbClr val="0B6F52"/>
                </a:solidFill>
                <a:latin typeface="源柔ゴシック Bold"/>
              </a:rPr>
              <a:t>リッチな見た目</a:t>
            </a:r>
          </a:p>
        </p:txBody>
      </p:sp>
      <p:sp>
        <p:nvSpPr>
          <p:cNvPr id="22" name="TextBox 22"/>
          <p:cNvSpPr txBox="1"/>
          <p:nvPr/>
        </p:nvSpPr>
        <p:spPr>
          <a:xfrm>
            <a:off x="2719388" y="4741238"/>
            <a:ext cx="4762500" cy="353110"/>
          </a:xfrm>
          <a:prstGeom prst="rect">
            <a:avLst/>
          </a:prstGeom>
        </p:spPr>
        <p:txBody>
          <a:bodyPr lIns="0" tIns="0" rIns="0" bIns="0" rtlCol="0" anchor="t">
            <a:spAutoFit/>
          </a:bodyPr>
          <a:lstStyle/>
          <a:p>
            <a:pPr algn="ctr">
              <a:lnSpc>
                <a:spcPts val="2940"/>
              </a:lnSpc>
              <a:spcBef>
                <a:spcPct val="0"/>
              </a:spcBef>
            </a:pPr>
            <a:r>
              <a:rPr sz="2100" b="1">
                <a:solidFill>
                  <a:srgbClr val="0E0E0E"/>
                </a:solidFill>
                <a:latin typeface="源柔ゴシック Bold"/>
              </a:rPr>
              <a:t>デザイン性が高い</a:t>
            </a:r>
          </a:p>
        </p:txBody>
      </p:sp>
      <p:sp>
        <p:nvSpPr>
          <p:cNvPr id="23" name="TextBox 23"/>
          <p:cNvSpPr txBox="1"/>
          <p:nvPr/>
        </p:nvSpPr>
        <p:spPr>
          <a:xfrm>
            <a:off x="2000250" y="5262960"/>
            <a:ext cx="6191250" cy="339965"/>
          </a:xfrm>
          <a:prstGeom prst="rect">
            <a:avLst/>
          </a:prstGeom>
        </p:spPr>
        <p:txBody>
          <a:bodyPr lIns="0" tIns="0" rIns="0" bIns="0" rtlCol="0" anchor="t">
            <a:spAutoFit/>
          </a:bodyPr>
          <a:lstStyle/>
          <a:p>
            <a:pPr algn="l">
              <a:lnSpc>
                <a:spcPts val="2800"/>
              </a:lnSpc>
            </a:pPr>
            <a:r>
              <a:rPr sz="2000">
                <a:solidFill>
                  <a:srgbClr val="0E0E0E"/>
                </a:solidFill>
                <a:latin typeface="源柔ゴシック"/>
              </a:rPr>
              <a:t>テンプレートが美しい</a:t>
            </a:r>
          </a:p>
        </p:txBody>
      </p:sp>
      <p:sp>
        <p:nvSpPr>
          <p:cNvPr id="24" name="TextBox 24"/>
          <p:cNvSpPr txBox="1"/>
          <p:nvPr/>
        </p:nvSpPr>
        <p:spPr>
          <a:xfrm>
            <a:off x="2000250" y="5741694"/>
            <a:ext cx="6191250" cy="339965"/>
          </a:xfrm>
          <a:prstGeom prst="rect">
            <a:avLst/>
          </a:prstGeom>
        </p:spPr>
        <p:txBody>
          <a:bodyPr lIns="0" tIns="0" rIns="0" bIns="0" rtlCol="0" anchor="t">
            <a:spAutoFit/>
          </a:bodyPr>
          <a:lstStyle/>
          <a:p>
            <a:pPr algn="l">
              <a:lnSpc>
                <a:spcPts val="2800"/>
              </a:lnSpc>
            </a:pPr>
            <a:r>
              <a:rPr sz="2000">
                <a:solidFill>
                  <a:srgbClr val="0E0E0E"/>
                </a:solidFill>
                <a:latin typeface="源柔ゴシック"/>
              </a:rPr>
              <a:t>フォントや配色が洗練されている</a:t>
            </a:r>
          </a:p>
        </p:txBody>
      </p:sp>
      <p:grpSp>
        <p:nvGrpSpPr>
          <p:cNvPr id="25" name="Group 25"/>
          <p:cNvGrpSpPr/>
          <p:nvPr/>
        </p:nvGrpSpPr>
        <p:grpSpPr>
          <a:xfrm>
            <a:off x="2005012" y="6459118"/>
            <a:ext cx="6181725" cy="382476"/>
            <a:chOff x="0" y="0"/>
            <a:chExt cx="1628109" cy="100734"/>
          </a:xfrm>
        </p:grpSpPr>
        <p:sp>
          <p:nvSpPr>
            <p:cNvPr id="26" name="Freeform 26"/>
            <p:cNvSpPr/>
            <p:nvPr/>
          </p:nvSpPr>
          <p:spPr>
            <a:xfrm>
              <a:off x="0" y="0"/>
              <a:ext cx="1628109" cy="100734"/>
            </a:xfrm>
            <a:custGeom>
              <a:avLst/>
              <a:gdLst/>
              <a:ahLst/>
              <a:cxnLst/>
              <a:rect l="l" t="t" r="r" b="b"/>
              <a:pathLst>
                <a:path w="1628109" h="100734">
                  <a:moveTo>
                    <a:pt x="50367" y="0"/>
                  </a:moveTo>
                  <a:lnTo>
                    <a:pt x="1577741" y="0"/>
                  </a:lnTo>
                  <a:cubicBezTo>
                    <a:pt x="1605558" y="0"/>
                    <a:pt x="1628109" y="22550"/>
                    <a:pt x="1628109" y="50367"/>
                  </a:cubicBezTo>
                  <a:lnTo>
                    <a:pt x="1628109" y="50367"/>
                  </a:lnTo>
                  <a:cubicBezTo>
                    <a:pt x="1628109" y="78184"/>
                    <a:pt x="1605558" y="100734"/>
                    <a:pt x="1577741" y="100734"/>
                  </a:cubicBezTo>
                  <a:lnTo>
                    <a:pt x="50367" y="100734"/>
                  </a:lnTo>
                  <a:cubicBezTo>
                    <a:pt x="22550" y="100734"/>
                    <a:pt x="0" y="78184"/>
                    <a:pt x="0" y="50367"/>
                  </a:cubicBezTo>
                  <a:lnTo>
                    <a:pt x="0" y="50367"/>
                  </a:lnTo>
                  <a:cubicBezTo>
                    <a:pt x="0" y="22550"/>
                    <a:pt x="22550" y="0"/>
                    <a:pt x="50367" y="0"/>
                  </a:cubicBezTo>
                  <a:close/>
                </a:path>
              </a:pathLst>
            </a:custGeom>
            <a:solidFill>
              <a:srgbClr val="B8EE73"/>
            </a:solidFill>
          </p:spPr>
          <p:txBody>
            <a:bodyPr/>
            <a:lstStyle/>
            <a:p>
              <a:endParaRPr/>
            </a:p>
          </p:txBody>
        </p:sp>
        <p:sp>
          <p:nvSpPr>
            <p:cNvPr id="27" name="TextBox 27"/>
            <p:cNvSpPr txBox="1"/>
            <p:nvPr/>
          </p:nvSpPr>
          <p:spPr>
            <a:xfrm>
              <a:off x="0" y="-76200"/>
              <a:ext cx="1628109" cy="176934"/>
            </a:xfrm>
            <a:prstGeom prst="rect">
              <a:avLst/>
            </a:prstGeom>
          </p:spPr>
          <p:txBody>
            <a:bodyPr lIns="50800" tIns="50800" rIns="50800" bIns="50800" rtlCol="0" anchor="ctr"/>
            <a:lstStyle/>
            <a:p>
              <a:pPr algn="ctr">
                <a:lnSpc>
                  <a:spcPts val="3500"/>
                </a:lnSpc>
              </a:pPr>
              <a:endParaRPr/>
            </a:p>
          </p:txBody>
        </p:sp>
      </p:grpSp>
      <p:sp>
        <p:nvSpPr>
          <p:cNvPr id="28" name="TextBox 28"/>
          <p:cNvSpPr txBox="1"/>
          <p:nvPr/>
        </p:nvSpPr>
        <p:spPr>
          <a:xfrm>
            <a:off x="2719388" y="6434172"/>
            <a:ext cx="4762500" cy="353110"/>
          </a:xfrm>
          <a:prstGeom prst="rect">
            <a:avLst/>
          </a:prstGeom>
        </p:spPr>
        <p:txBody>
          <a:bodyPr lIns="0" tIns="0" rIns="0" bIns="0" rtlCol="0" anchor="t">
            <a:spAutoFit/>
          </a:bodyPr>
          <a:lstStyle/>
          <a:p>
            <a:pPr algn="ctr">
              <a:lnSpc>
                <a:spcPts val="2940"/>
              </a:lnSpc>
              <a:spcBef>
                <a:spcPct val="0"/>
              </a:spcBef>
            </a:pPr>
            <a:r>
              <a:rPr sz="2100" b="1">
                <a:solidFill>
                  <a:srgbClr val="0E0E0E"/>
                </a:solidFill>
                <a:latin typeface="源柔ゴシック Bold"/>
              </a:rPr>
              <a:t>しかし……</a:t>
            </a:r>
          </a:p>
        </p:txBody>
      </p:sp>
      <p:sp>
        <p:nvSpPr>
          <p:cNvPr id="29" name="TextBox 29"/>
          <p:cNvSpPr txBox="1"/>
          <p:nvPr/>
        </p:nvSpPr>
        <p:spPr>
          <a:xfrm>
            <a:off x="2000250" y="6936342"/>
            <a:ext cx="6191250" cy="339965"/>
          </a:xfrm>
          <a:prstGeom prst="rect">
            <a:avLst/>
          </a:prstGeom>
        </p:spPr>
        <p:txBody>
          <a:bodyPr lIns="0" tIns="0" rIns="0" bIns="0" rtlCol="0" anchor="t">
            <a:spAutoFit/>
          </a:bodyPr>
          <a:lstStyle/>
          <a:p>
            <a:pPr algn="l">
              <a:lnSpc>
                <a:spcPts val="2800"/>
              </a:lnSpc>
            </a:pPr>
            <a:r>
              <a:rPr sz="2000">
                <a:solidFill>
                  <a:srgbClr val="0E0E0E"/>
                </a:solidFill>
                <a:latin typeface="源柔ゴシック"/>
              </a:rPr>
              <a:t>後から特定ページだけ直せない</a:t>
            </a:r>
          </a:p>
        </p:txBody>
      </p:sp>
      <p:sp>
        <p:nvSpPr>
          <p:cNvPr id="30" name="TextBox 30"/>
          <p:cNvSpPr txBox="1"/>
          <p:nvPr/>
        </p:nvSpPr>
        <p:spPr>
          <a:xfrm>
            <a:off x="2000250" y="7406828"/>
            <a:ext cx="6191250" cy="339965"/>
          </a:xfrm>
          <a:prstGeom prst="rect">
            <a:avLst/>
          </a:prstGeom>
        </p:spPr>
        <p:txBody>
          <a:bodyPr lIns="0" tIns="0" rIns="0" bIns="0" rtlCol="0" anchor="t">
            <a:spAutoFit/>
          </a:bodyPr>
          <a:lstStyle/>
          <a:p>
            <a:pPr algn="l">
              <a:lnSpc>
                <a:spcPts val="2800"/>
              </a:lnSpc>
            </a:pPr>
            <a:r>
              <a:rPr sz="2000">
                <a:solidFill>
                  <a:srgbClr val="0E0E0E"/>
                </a:solidFill>
                <a:latin typeface="源柔ゴシック"/>
              </a:rPr>
              <a:t>画像なので文字の差し替え不可</a:t>
            </a:r>
          </a:p>
        </p:txBody>
      </p:sp>
      <p:sp>
        <p:nvSpPr>
          <p:cNvPr id="31" name="TextBox 31"/>
          <p:cNvSpPr txBox="1"/>
          <p:nvPr/>
        </p:nvSpPr>
        <p:spPr>
          <a:xfrm>
            <a:off x="2000250" y="7877315"/>
            <a:ext cx="6191250" cy="339965"/>
          </a:xfrm>
          <a:prstGeom prst="rect">
            <a:avLst/>
          </a:prstGeom>
        </p:spPr>
        <p:txBody>
          <a:bodyPr lIns="0" tIns="0" rIns="0" bIns="0" rtlCol="0" anchor="t">
            <a:spAutoFit/>
          </a:bodyPr>
          <a:lstStyle/>
          <a:p>
            <a:pPr algn="l">
              <a:lnSpc>
                <a:spcPts val="2800"/>
              </a:lnSpc>
            </a:pPr>
            <a:r>
              <a:rPr sz="2000">
                <a:solidFill>
                  <a:srgbClr val="0E0E0E"/>
                </a:solidFill>
                <a:latin typeface="源柔ゴシック"/>
              </a:rPr>
              <a:t>再編集のたびに全部作り直し</a:t>
            </a:r>
          </a:p>
        </p:txBody>
      </p:sp>
      <p:sp>
        <p:nvSpPr>
          <p:cNvPr id="32" name="TextBox 32"/>
          <p:cNvSpPr txBox="1"/>
          <p:nvPr/>
        </p:nvSpPr>
        <p:spPr>
          <a:xfrm>
            <a:off x="10096500" y="3918459"/>
            <a:ext cx="6191250" cy="523875"/>
          </a:xfrm>
          <a:prstGeom prst="rect">
            <a:avLst/>
          </a:prstGeom>
        </p:spPr>
        <p:txBody>
          <a:bodyPr lIns="0" tIns="0" rIns="0" bIns="0" rtlCol="0" anchor="t">
            <a:spAutoFit/>
          </a:bodyPr>
          <a:lstStyle/>
          <a:p>
            <a:pPr marL="0" lvl="0" indent="0" algn="ctr">
              <a:lnSpc>
                <a:spcPts val="4199"/>
              </a:lnSpc>
              <a:spcBef>
                <a:spcPct val="0"/>
              </a:spcBef>
            </a:pPr>
            <a:r>
              <a:rPr sz="2999" b="1">
                <a:solidFill>
                  <a:srgbClr val="0B6F52"/>
                </a:solidFill>
                <a:latin typeface="源柔ゴシック Bold"/>
              </a:rPr>
              <a:t>後から編集できる</a:t>
            </a:r>
          </a:p>
        </p:txBody>
      </p:sp>
      <p:sp>
        <p:nvSpPr>
          <p:cNvPr id="33" name="TextBox 33"/>
          <p:cNvSpPr txBox="1"/>
          <p:nvPr/>
        </p:nvSpPr>
        <p:spPr>
          <a:xfrm>
            <a:off x="10096500" y="5262960"/>
            <a:ext cx="6191250" cy="339965"/>
          </a:xfrm>
          <a:prstGeom prst="rect">
            <a:avLst/>
          </a:prstGeom>
        </p:spPr>
        <p:txBody>
          <a:bodyPr lIns="0" tIns="0" rIns="0" bIns="0" rtlCol="0" anchor="t">
            <a:spAutoFit/>
          </a:bodyPr>
          <a:lstStyle/>
          <a:p>
            <a:pPr algn="l">
              <a:lnSpc>
                <a:spcPts val="2800"/>
              </a:lnSpc>
            </a:pPr>
            <a:r>
              <a:rPr sz="2000">
                <a:solidFill>
                  <a:srgbClr val="0E0E0E"/>
                </a:solidFill>
                <a:latin typeface="源柔ゴシック"/>
              </a:rPr>
              <a:t>テキストを自由に書き換えられる</a:t>
            </a:r>
          </a:p>
        </p:txBody>
      </p:sp>
      <p:sp>
        <p:nvSpPr>
          <p:cNvPr id="34" name="TextBox 34"/>
          <p:cNvSpPr txBox="1"/>
          <p:nvPr/>
        </p:nvSpPr>
        <p:spPr>
          <a:xfrm>
            <a:off x="10096500" y="5741694"/>
            <a:ext cx="6191250" cy="339965"/>
          </a:xfrm>
          <a:prstGeom prst="rect">
            <a:avLst/>
          </a:prstGeom>
        </p:spPr>
        <p:txBody>
          <a:bodyPr lIns="0" tIns="0" rIns="0" bIns="0" rtlCol="0" anchor="t">
            <a:spAutoFit/>
          </a:bodyPr>
          <a:lstStyle/>
          <a:p>
            <a:pPr algn="l">
              <a:lnSpc>
                <a:spcPts val="2800"/>
              </a:lnSpc>
            </a:pPr>
            <a:r>
              <a:rPr sz="2000">
                <a:solidFill>
                  <a:srgbClr val="0E0E0E"/>
                </a:solidFill>
                <a:latin typeface="源柔ゴシック"/>
              </a:rPr>
              <a:t>ページの追加削除も簡単</a:t>
            </a:r>
          </a:p>
        </p:txBody>
      </p:sp>
      <p:sp>
        <p:nvSpPr>
          <p:cNvPr id="35" name="TextBox 35"/>
          <p:cNvSpPr txBox="1"/>
          <p:nvPr/>
        </p:nvSpPr>
        <p:spPr>
          <a:xfrm>
            <a:off x="10096500" y="6936342"/>
            <a:ext cx="6191250" cy="339965"/>
          </a:xfrm>
          <a:prstGeom prst="rect">
            <a:avLst/>
          </a:prstGeom>
        </p:spPr>
        <p:txBody>
          <a:bodyPr lIns="0" tIns="0" rIns="0" bIns="0" rtlCol="0" anchor="t">
            <a:spAutoFit/>
          </a:bodyPr>
          <a:lstStyle/>
          <a:p>
            <a:pPr algn="l">
              <a:lnSpc>
                <a:spcPts val="2800"/>
              </a:lnSpc>
            </a:pPr>
            <a:r>
              <a:rPr sz="2000">
                <a:solidFill>
                  <a:srgbClr val="0E0E0E"/>
                </a:solidFill>
                <a:latin typeface="源柔ゴシック"/>
              </a:rPr>
              <a:t>見た目がどうしても地味</a:t>
            </a:r>
          </a:p>
        </p:txBody>
      </p:sp>
      <p:sp>
        <p:nvSpPr>
          <p:cNvPr id="36" name="TextBox 36"/>
          <p:cNvSpPr txBox="1"/>
          <p:nvPr/>
        </p:nvSpPr>
        <p:spPr>
          <a:xfrm>
            <a:off x="10096500" y="7406828"/>
            <a:ext cx="6191250" cy="339965"/>
          </a:xfrm>
          <a:prstGeom prst="rect">
            <a:avLst/>
          </a:prstGeom>
        </p:spPr>
        <p:txBody>
          <a:bodyPr lIns="0" tIns="0" rIns="0" bIns="0" rtlCol="0" anchor="t">
            <a:spAutoFit/>
          </a:bodyPr>
          <a:lstStyle/>
          <a:p>
            <a:pPr>
              <a:lnSpc>
                <a:spcPts val="2800"/>
              </a:lnSpc>
            </a:pPr>
            <a:r>
              <a:rPr sz="2000">
                <a:solidFill>
                  <a:srgbClr val="0E0E0E"/>
                </a:solidFill>
                <a:latin typeface="源柔ゴシック"/>
              </a:rPr>
              <a:t>デザインの統一感が出しにくい</a:t>
            </a:r>
          </a:p>
        </p:txBody>
      </p:sp>
      <p:sp>
        <p:nvSpPr>
          <p:cNvPr id="37" name="TextBox 37"/>
          <p:cNvSpPr txBox="1"/>
          <p:nvPr/>
        </p:nvSpPr>
        <p:spPr>
          <a:xfrm>
            <a:off x="10096500" y="7877315"/>
            <a:ext cx="6191250" cy="339965"/>
          </a:xfrm>
          <a:prstGeom prst="rect">
            <a:avLst/>
          </a:prstGeom>
        </p:spPr>
        <p:txBody>
          <a:bodyPr lIns="0" tIns="0" rIns="0" bIns="0" rtlCol="0" anchor="t">
            <a:spAutoFit/>
          </a:bodyPr>
          <a:lstStyle/>
          <a:p>
            <a:pPr>
              <a:lnSpc>
                <a:spcPts val="2800"/>
              </a:lnSpc>
            </a:pPr>
            <a:r>
              <a:rPr sz="2000">
                <a:solidFill>
                  <a:srgbClr val="0E0E0E"/>
                </a:solidFill>
                <a:latin typeface="源柔ゴシック"/>
              </a:rPr>
              <a:t>不明なオブジェクトが残りがち</a:t>
            </a:r>
          </a:p>
        </p:txBody>
      </p:sp>
      <p:grpSp>
        <p:nvGrpSpPr>
          <p:cNvPr id="38" name="Group 38"/>
          <p:cNvGrpSpPr/>
          <p:nvPr/>
        </p:nvGrpSpPr>
        <p:grpSpPr>
          <a:xfrm>
            <a:off x="10101262" y="4733980"/>
            <a:ext cx="6181725" cy="382476"/>
            <a:chOff x="0" y="0"/>
            <a:chExt cx="1628109" cy="100734"/>
          </a:xfrm>
        </p:grpSpPr>
        <p:sp>
          <p:nvSpPr>
            <p:cNvPr id="39" name="Freeform 39"/>
            <p:cNvSpPr/>
            <p:nvPr/>
          </p:nvSpPr>
          <p:spPr>
            <a:xfrm>
              <a:off x="0" y="0"/>
              <a:ext cx="1628109" cy="100734"/>
            </a:xfrm>
            <a:custGeom>
              <a:avLst/>
              <a:gdLst/>
              <a:ahLst/>
              <a:cxnLst/>
              <a:rect l="l" t="t" r="r" b="b"/>
              <a:pathLst>
                <a:path w="1628109" h="100734">
                  <a:moveTo>
                    <a:pt x="50367" y="0"/>
                  </a:moveTo>
                  <a:lnTo>
                    <a:pt x="1577741" y="0"/>
                  </a:lnTo>
                  <a:cubicBezTo>
                    <a:pt x="1605558" y="0"/>
                    <a:pt x="1628109" y="22550"/>
                    <a:pt x="1628109" y="50367"/>
                  </a:cubicBezTo>
                  <a:lnTo>
                    <a:pt x="1628109" y="50367"/>
                  </a:lnTo>
                  <a:cubicBezTo>
                    <a:pt x="1628109" y="78184"/>
                    <a:pt x="1605558" y="100734"/>
                    <a:pt x="1577741" y="100734"/>
                  </a:cubicBezTo>
                  <a:lnTo>
                    <a:pt x="50367" y="100734"/>
                  </a:lnTo>
                  <a:cubicBezTo>
                    <a:pt x="22550" y="100734"/>
                    <a:pt x="0" y="78184"/>
                    <a:pt x="0" y="50367"/>
                  </a:cubicBezTo>
                  <a:lnTo>
                    <a:pt x="0" y="50367"/>
                  </a:lnTo>
                  <a:cubicBezTo>
                    <a:pt x="0" y="22550"/>
                    <a:pt x="22550" y="0"/>
                    <a:pt x="50367" y="0"/>
                  </a:cubicBezTo>
                  <a:close/>
                </a:path>
              </a:pathLst>
            </a:custGeom>
            <a:solidFill>
              <a:srgbClr val="FDF399"/>
            </a:solidFill>
          </p:spPr>
          <p:txBody>
            <a:bodyPr/>
            <a:lstStyle/>
            <a:p>
              <a:endParaRPr/>
            </a:p>
          </p:txBody>
        </p:sp>
        <p:sp>
          <p:nvSpPr>
            <p:cNvPr id="40" name="TextBox 40"/>
            <p:cNvSpPr txBox="1"/>
            <p:nvPr/>
          </p:nvSpPr>
          <p:spPr>
            <a:xfrm>
              <a:off x="0" y="-76200"/>
              <a:ext cx="1628109" cy="176934"/>
            </a:xfrm>
            <a:prstGeom prst="rect">
              <a:avLst/>
            </a:prstGeom>
          </p:spPr>
          <p:txBody>
            <a:bodyPr lIns="50800" tIns="50800" rIns="50800" bIns="50800" rtlCol="0" anchor="ctr"/>
            <a:lstStyle/>
            <a:p>
              <a:pPr algn="ctr">
                <a:lnSpc>
                  <a:spcPts val="3500"/>
                </a:lnSpc>
              </a:pPr>
              <a:endParaRPr/>
            </a:p>
          </p:txBody>
        </p:sp>
      </p:grpSp>
      <p:sp>
        <p:nvSpPr>
          <p:cNvPr id="41" name="TextBox 41"/>
          <p:cNvSpPr txBox="1"/>
          <p:nvPr/>
        </p:nvSpPr>
        <p:spPr>
          <a:xfrm>
            <a:off x="10810875" y="4709034"/>
            <a:ext cx="4762500" cy="353110"/>
          </a:xfrm>
          <a:prstGeom prst="rect">
            <a:avLst/>
          </a:prstGeom>
        </p:spPr>
        <p:txBody>
          <a:bodyPr lIns="0" tIns="0" rIns="0" bIns="0" rtlCol="0" anchor="t">
            <a:spAutoFit/>
          </a:bodyPr>
          <a:lstStyle/>
          <a:p>
            <a:pPr algn="ctr">
              <a:lnSpc>
                <a:spcPts val="2940"/>
              </a:lnSpc>
              <a:spcBef>
                <a:spcPct val="0"/>
              </a:spcBef>
            </a:pPr>
            <a:r>
              <a:rPr sz="2100" b="1">
                <a:solidFill>
                  <a:srgbClr val="0E0E0E"/>
                </a:solidFill>
                <a:latin typeface="源柔ゴシック Bold"/>
              </a:rPr>
              <a:t>柔軟に修正可能</a:t>
            </a:r>
          </a:p>
        </p:txBody>
      </p:sp>
      <p:grpSp>
        <p:nvGrpSpPr>
          <p:cNvPr id="42" name="Group 42"/>
          <p:cNvGrpSpPr/>
          <p:nvPr/>
        </p:nvGrpSpPr>
        <p:grpSpPr>
          <a:xfrm>
            <a:off x="10101262" y="6426914"/>
            <a:ext cx="6181725" cy="382476"/>
            <a:chOff x="0" y="0"/>
            <a:chExt cx="1628109" cy="100734"/>
          </a:xfrm>
        </p:grpSpPr>
        <p:sp>
          <p:nvSpPr>
            <p:cNvPr id="43" name="Freeform 43"/>
            <p:cNvSpPr/>
            <p:nvPr/>
          </p:nvSpPr>
          <p:spPr>
            <a:xfrm>
              <a:off x="0" y="0"/>
              <a:ext cx="1628109" cy="100734"/>
            </a:xfrm>
            <a:custGeom>
              <a:avLst/>
              <a:gdLst/>
              <a:ahLst/>
              <a:cxnLst/>
              <a:rect l="l" t="t" r="r" b="b"/>
              <a:pathLst>
                <a:path w="1628109" h="100734">
                  <a:moveTo>
                    <a:pt x="50367" y="0"/>
                  </a:moveTo>
                  <a:lnTo>
                    <a:pt x="1577741" y="0"/>
                  </a:lnTo>
                  <a:cubicBezTo>
                    <a:pt x="1605558" y="0"/>
                    <a:pt x="1628109" y="22550"/>
                    <a:pt x="1628109" y="50367"/>
                  </a:cubicBezTo>
                  <a:lnTo>
                    <a:pt x="1628109" y="50367"/>
                  </a:lnTo>
                  <a:cubicBezTo>
                    <a:pt x="1628109" y="78184"/>
                    <a:pt x="1605558" y="100734"/>
                    <a:pt x="1577741" y="100734"/>
                  </a:cubicBezTo>
                  <a:lnTo>
                    <a:pt x="50367" y="100734"/>
                  </a:lnTo>
                  <a:cubicBezTo>
                    <a:pt x="22550" y="100734"/>
                    <a:pt x="0" y="78184"/>
                    <a:pt x="0" y="50367"/>
                  </a:cubicBezTo>
                  <a:lnTo>
                    <a:pt x="0" y="50367"/>
                  </a:lnTo>
                  <a:cubicBezTo>
                    <a:pt x="0" y="22550"/>
                    <a:pt x="22550" y="0"/>
                    <a:pt x="50367" y="0"/>
                  </a:cubicBezTo>
                  <a:close/>
                </a:path>
              </a:pathLst>
            </a:custGeom>
            <a:solidFill>
              <a:srgbClr val="B8EE73"/>
            </a:solidFill>
          </p:spPr>
          <p:txBody>
            <a:bodyPr/>
            <a:lstStyle/>
            <a:p>
              <a:endParaRPr/>
            </a:p>
          </p:txBody>
        </p:sp>
        <p:sp>
          <p:nvSpPr>
            <p:cNvPr id="44" name="TextBox 44"/>
            <p:cNvSpPr txBox="1"/>
            <p:nvPr/>
          </p:nvSpPr>
          <p:spPr>
            <a:xfrm>
              <a:off x="0" y="-76200"/>
              <a:ext cx="1628109" cy="176934"/>
            </a:xfrm>
            <a:prstGeom prst="rect">
              <a:avLst/>
            </a:prstGeom>
          </p:spPr>
          <p:txBody>
            <a:bodyPr lIns="50800" tIns="50800" rIns="50800" bIns="50800" rtlCol="0" anchor="ctr"/>
            <a:lstStyle/>
            <a:p>
              <a:pPr algn="ctr">
                <a:lnSpc>
                  <a:spcPts val="3500"/>
                </a:lnSpc>
              </a:pPr>
              <a:endParaRPr/>
            </a:p>
          </p:txBody>
        </p:sp>
      </p:grpSp>
      <p:sp>
        <p:nvSpPr>
          <p:cNvPr id="45" name="TextBox 45"/>
          <p:cNvSpPr txBox="1"/>
          <p:nvPr/>
        </p:nvSpPr>
        <p:spPr>
          <a:xfrm>
            <a:off x="10810875" y="6401968"/>
            <a:ext cx="4762500" cy="353110"/>
          </a:xfrm>
          <a:prstGeom prst="rect">
            <a:avLst/>
          </a:prstGeom>
        </p:spPr>
        <p:txBody>
          <a:bodyPr lIns="0" tIns="0" rIns="0" bIns="0" rtlCol="0" anchor="t">
            <a:spAutoFit/>
          </a:bodyPr>
          <a:lstStyle/>
          <a:p>
            <a:pPr algn="ctr">
              <a:lnSpc>
                <a:spcPts val="2940"/>
              </a:lnSpc>
              <a:spcBef>
                <a:spcPct val="0"/>
              </a:spcBef>
            </a:pPr>
            <a:r>
              <a:rPr sz="2100" b="1">
                <a:solidFill>
                  <a:srgbClr val="0E0E0E"/>
                </a:solidFill>
                <a:latin typeface="源柔ゴシック Bold"/>
              </a:rPr>
              <a:t>しかし……</a:t>
            </a:r>
          </a:p>
        </p:txBody>
      </p:sp>
      <p:sp>
        <p:nvSpPr>
          <p:cNvPr id="46" name="Freeform 46"/>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47" name="Freeform 47"/>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48" name="Group 48"/>
          <p:cNvGrpSpPr/>
          <p:nvPr/>
        </p:nvGrpSpPr>
        <p:grpSpPr>
          <a:xfrm>
            <a:off x="-277072" y="-277111"/>
            <a:ext cx="473615" cy="10887559"/>
            <a:chOff x="0" y="0"/>
            <a:chExt cx="124738" cy="2867505"/>
          </a:xfrm>
        </p:grpSpPr>
        <p:sp>
          <p:nvSpPr>
            <p:cNvPr id="49" name="Freeform 49"/>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50" name="TextBox 50"/>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51" name="Rectangle 33">
            <a:extLst>
              <a:ext uri="{FF2B5EF4-FFF2-40B4-BE49-F238E27FC236}">
                <a16:creationId xmlns:a16="http://schemas.microsoft.com/office/drawing/2014/main" id="{9589822A-526E-5CA0-8A51-E18261497075}"/>
              </a:ext>
            </a:extLst>
          </p:cNvPr>
          <p:cNvSpPr/>
          <p:nvPr/>
        </p:nvSpPr>
        <p:spPr>
          <a:xfrm>
            <a:off x="4593374" y="2553451"/>
            <a:ext cx="1017445" cy="903819"/>
          </a:xfrm>
          <a:prstGeom prst="rect">
            <a:avLst/>
          </a:prstGeom>
          <a:solidFill>
            <a:srgbClr val="E0E0E0"/>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1000" dirty="0" err="1">
                <a:solidFill>
                  <a:srgbClr val="999999"/>
                </a:solidFill>
              </a:rPr>
              <a:t>キラキラ輝くスライドのアイコン。美しいデザインを象徴</a:t>
            </a:r>
            <a:endParaRPr sz="1000" dirty="0">
              <a:solidFill>
                <a:srgbClr val="999999"/>
              </a:solidFill>
            </a:endParaRPr>
          </a:p>
        </p:txBody>
      </p:sp>
      <p:sp>
        <p:nvSpPr>
          <p:cNvPr id="52" name="Rectangle 33">
            <a:extLst>
              <a:ext uri="{FF2B5EF4-FFF2-40B4-BE49-F238E27FC236}">
                <a16:creationId xmlns:a16="http://schemas.microsoft.com/office/drawing/2014/main" id="{6E5E3598-265A-36D1-E92E-A7166284D41C}"/>
              </a:ext>
            </a:extLst>
          </p:cNvPr>
          <p:cNvSpPr/>
          <p:nvPr/>
        </p:nvSpPr>
        <p:spPr>
          <a:xfrm>
            <a:off x="12680099" y="2553451"/>
            <a:ext cx="1017445" cy="903819"/>
          </a:xfrm>
          <a:prstGeom prst="rect">
            <a:avLst/>
          </a:prstGeom>
          <a:solidFill>
            <a:srgbClr val="E0E0E0"/>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1000" dirty="0" err="1">
                <a:solidFill>
                  <a:srgbClr val="999999"/>
                </a:solidFill>
              </a:rPr>
              <a:t>鉛筆と消しゴムのアイコン。編集の自由さを象徴</a:t>
            </a:r>
            <a:endParaRPr sz="1000" dirty="0">
              <a:solidFill>
                <a:srgbClr val="99999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3" name="Freeform 3"/>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8" name="Group 8"/>
          <p:cNvGrpSpPr/>
          <p:nvPr/>
        </p:nvGrpSpPr>
        <p:grpSpPr>
          <a:xfrm>
            <a:off x="-277072" y="-277111"/>
            <a:ext cx="473615" cy="10887559"/>
            <a:chOff x="0" y="0"/>
            <a:chExt cx="124738" cy="2867505"/>
          </a:xfrm>
        </p:grpSpPr>
        <p:sp>
          <p:nvSpPr>
            <p:cNvPr id="9" name="Freeform 9"/>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10" name="TextBox 10"/>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11" name="TextBox 10"/>
          <p:cNvSpPr txBox="1"/>
          <p:nvPr/>
        </p:nvSpPr>
        <p:spPr>
          <a:xfrm>
            <a:off x="914400" y="1234440"/>
            <a:ext cx="16459200" cy="925830"/>
          </a:xfrm>
          <a:prstGeom prst="rect">
            <a:avLst/>
          </a:prstGeom>
          <a:noFill/>
        </p:spPr>
        <p:txBody>
          <a:bodyPr wrap="square">
            <a:spAutoFit/>
          </a:bodyPr>
          <a:lstStyle/>
          <a:p>
            <a:pPr algn="l"/>
            <a:r>
              <a:rPr sz="3500" b="1">
                <a:solidFill>
                  <a:srgbClr val="1B5E20"/>
                </a:solidFill>
                <a:latin typeface="源柔ゴシック Bold"/>
              </a:rPr>
              <a:t>01 プレゼン作成のジレンマ</a:t>
            </a:r>
          </a:p>
        </p:txBody>
      </p:sp>
      <p:sp>
        <p:nvSpPr>
          <p:cNvPr id="12" name="TextBox 11"/>
          <p:cNvSpPr txBox="1"/>
          <p:nvPr/>
        </p:nvSpPr>
        <p:spPr>
          <a:xfrm>
            <a:off x="1828800" y="3715107"/>
            <a:ext cx="14630400" cy="1107996"/>
          </a:xfrm>
          <a:prstGeom prst="rect">
            <a:avLst/>
          </a:prstGeom>
          <a:noFill/>
        </p:spPr>
        <p:txBody>
          <a:bodyPr wrap="square">
            <a:spAutoFit/>
          </a:bodyPr>
          <a:lstStyle/>
          <a:p>
            <a:pPr algn="ctr"/>
            <a:r>
              <a:rPr sz="6600" b="1">
                <a:solidFill>
                  <a:srgbClr val="1B5E20"/>
                </a:solidFill>
                <a:latin typeface="源柔ゴシック Bold"/>
              </a:rPr>
              <a:t>リッチさか、編集しやすさか。どっちかを諦めるしかなかった</a:t>
            </a:r>
          </a:p>
        </p:txBody>
      </p:sp>
      <p:sp>
        <p:nvSpPr>
          <p:cNvPr id="13" name="TextBox 12"/>
          <p:cNvSpPr txBox="1"/>
          <p:nvPr/>
        </p:nvSpPr>
        <p:spPr>
          <a:xfrm>
            <a:off x="1828800" y="8569610"/>
            <a:ext cx="14630400" cy="430887"/>
          </a:xfrm>
          <a:prstGeom prst="rect">
            <a:avLst/>
          </a:prstGeom>
          <a:noFill/>
        </p:spPr>
        <p:txBody>
          <a:bodyPr wrap="square">
            <a:spAutoFit/>
          </a:bodyPr>
          <a:lstStyle/>
          <a:p>
            <a:pPr algn="r"/>
            <a:r>
              <a:rPr sz="2200">
                <a:solidFill>
                  <a:srgbClr val="2E7D32"/>
                </a:solidFill>
                <a:latin typeface="源柔ゴシック Bold"/>
              </a:rPr>
              <a:t>既存のAIプレゼン生成ツールに共通する課題</a:t>
            </a:r>
          </a:p>
        </p:txBody>
      </p:sp>
      <p:sp>
        <p:nvSpPr>
          <p:cNvPr id="14" name="Rectangle 13"/>
          <p:cNvSpPr/>
          <p:nvPr/>
        </p:nvSpPr>
        <p:spPr>
          <a:xfrm>
            <a:off x="914400" y="2198370"/>
            <a:ext cx="4023360" cy="50800"/>
          </a:xfrm>
          <a:prstGeom prst="rect">
            <a:avLst/>
          </a:prstGeom>
          <a:solidFill>
            <a:srgbClr val="FFD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Rectangle 16"/>
          <p:cNvSpPr/>
          <p:nvPr/>
        </p:nvSpPr>
        <p:spPr>
          <a:xfrm>
            <a:off x="5486400" y="8261000"/>
            <a:ext cx="7315200" cy="25400"/>
          </a:xfrm>
          <a:prstGeom prst="rect">
            <a:avLst/>
          </a:prstGeom>
          <a:solidFill>
            <a:srgbClr val="2E7D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0403" y="3465060"/>
            <a:ext cx="12127194" cy="6482536"/>
          </a:xfrm>
          <a:custGeom>
            <a:avLst/>
            <a:gdLst/>
            <a:ahLst/>
            <a:cxnLst/>
            <a:rect l="l" t="t" r="r" b="b"/>
            <a:pathLst>
              <a:path w="12127194" h="6482536">
                <a:moveTo>
                  <a:pt x="0" y="0"/>
                </a:moveTo>
                <a:lnTo>
                  <a:pt x="12127194" y="0"/>
                </a:lnTo>
                <a:lnTo>
                  <a:pt x="12127194" y="6482537"/>
                </a:lnTo>
                <a:lnTo>
                  <a:pt x="0" y="6482537"/>
                </a:lnTo>
                <a:lnTo>
                  <a:pt x="0" y="0"/>
                </a:lnTo>
                <a:close/>
              </a:path>
            </a:pathLst>
          </a:custGeom>
          <a:blipFill>
            <a:blip>
              <a:alphaModFix amt="50000"/>
              <a:extLst>
                <a:ext uri="{96DAC541-7B7A-43D3-8B79-37D633B846F1}">
                  <asvg:svgBlip xmlns:asvg="http://schemas.microsoft.com/office/drawing/2016/SVG/main" r:embed="rId3"/>
                </a:ext>
              </a:extLst>
            </a:blip>
            <a:stretch>
              <a:fillRect/>
            </a:stretch>
          </a:blipFill>
        </p:spPr>
        <p:txBody>
          <a:bodyPr/>
          <a:lstStyle/>
          <a:p>
            <a:endParaRPr/>
          </a:p>
        </p:txBody>
      </p:sp>
      <p:sp>
        <p:nvSpPr>
          <p:cNvPr id="3" name="TextBox 3"/>
          <p:cNvSpPr txBox="1"/>
          <p:nvPr/>
        </p:nvSpPr>
        <p:spPr>
          <a:xfrm>
            <a:off x="4312044" y="1136027"/>
            <a:ext cx="9663912" cy="3954202"/>
          </a:xfrm>
          <a:prstGeom prst="rect">
            <a:avLst/>
          </a:prstGeom>
        </p:spPr>
        <p:txBody>
          <a:bodyPr lIns="0" tIns="0" rIns="0" bIns="0" rtlCol="0" anchor="t">
            <a:spAutoFit/>
          </a:bodyPr>
          <a:lstStyle/>
          <a:p>
            <a:pPr marL="0" lvl="0" indent="0" algn="ctr">
              <a:lnSpc>
                <a:spcPts val="30831"/>
              </a:lnSpc>
              <a:spcBef>
                <a:spcPct val="0"/>
              </a:spcBef>
            </a:pPr>
            <a:r>
              <a:rPr sz="22022" b="1">
                <a:solidFill>
                  <a:srgbClr val="FAE200"/>
                </a:solidFill>
                <a:latin typeface="源柔ゴシック Bold"/>
              </a:rPr>
              <a:t>02</a:t>
            </a:r>
          </a:p>
        </p:txBody>
      </p:sp>
      <p:sp>
        <p:nvSpPr>
          <p:cNvPr id="4" name="TextBox 4"/>
          <p:cNvSpPr txBox="1"/>
          <p:nvPr/>
        </p:nvSpPr>
        <p:spPr>
          <a:xfrm>
            <a:off x="1524000" y="4600236"/>
            <a:ext cx="15240000" cy="3565513"/>
          </a:xfrm>
          <a:prstGeom prst="rect">
            <a:avLst/>
          </a:prstGeom>
        </p:spPr>
        <p:txBody>
          <a:bodyPr lIns="0" tIns="0" rIns="0" bIns="0" rtlCol="0" anchor="t">
            <a:spAutoFit/>
          </a:bodyPr>
          <a:lstStyle/>
          <a:p>
            <a:pPr algn="ctr">
              <a:lnSpc>
                <a:spcPts val="14007"/>
              </a:lnSpc>
            </a:pPr>
            <a:r>
              <a:rPr sz="10005" b="1">
                <a:solidFill>
                  <a:srgbClr val="0B6F52"/>
                </a:solidFill>
                <a:latin typeface="源柔ゴシック Bold"/>
              </a:rPr>
              <a:t>既存ツールの限界</a:t>
            </a:r>
          </a:p>
          <a:p>
            <a:pPr algn="ctr">
              <a:lnSpc>
                <a:spcPts val="14007"/>
              </a:lnSpc>
              <a:spcBef>
                <a:spcPct val="0"/>
              </a:spcBef>
            </a:pPr>
            <a:endParaRPr lang="en-US" sz="10005" b="1">
              <a:solidFill>
                <a:srgbClr val="0B6F52"/>
              </a:solidFill>
              <a:latin typeface="源柔ゴシック Bold"/>
              <a:ea typeface="源柔ゴシック Bold"/>
              <a:cs typeface="源柔ゴシック Bold"/>
              <a:sym typeface="源柔ゴシック Bold"/>
            </a:endParaRPr>
          </a:p>
        </p:txBody>
      </p:sp>
      <p:sp>
        <p:nvSpPr>
          <p:cNvPr id="5" name="Freeform 5"/>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6" name="Freeform 6"/>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7" name="Freeform 7"/>
          <p:cNvSpPr/>
          <p:nvPr/>
        </p:nvSpPr>
        <p:spPr>
          <a:xfrm rot="-5400000">
            <a:off x="15851055" y="6551745"/>
            <a:ext cx="5685724" cy="2869234"/>
          </a:xfrm>
          <a:custGeom>
            <a:avLst/>
            <a:gdLst/>
            <a:ahLst/>
            <a:cxnLst/>
            <a:rect l="l" t="t" r="r" b="b"/>
            <a:pathLst>
              <a:path w="5685724" h="2869234">
                <a:moveTo>
                  <a:pt x="0" y="0"/>
                </a:moveTo>
                <a:lnTo>
                  <a:pt x="5685724" y="0"/>
                </a:lnTo>
                <a:lnTo>
                  <a:pt x="5685724" y="2869234"/>
                </a:lnTo>
                <a:lnTo>
                  <a:pt x="0" y="286923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sp>
        <p:nvSpPr>
          <p:cNvPr id="8" name="Freeform 8"/>
          <p:cNvSpPr/>
          <p:nvPr/>
        </p:nvSpPr>
        <p:spPr>
          <a:xfrm rot="-5400000">
            <a:off x="15851055" y="866021"/>
            <a:ext cx="5685724" cy="2869234"/>
          </a:xfrm>
          <a:custGeom>
            <a:avLst/>
            <a:gdLst/>
            <a:ahLst/>
            <a:cxnLst/>
            <a:rect l="l" t="t" r="r" b="b"/>
            <a:pathLst>
              <a:path w="5685724" h="2869234">
                <a:moveTo>
                  <a:pt x="0" y="0"/>
                </a:moveTo>
                <a:lnTo>
                  <a:pt x="5685724" y="0"/>
                </a:lnTo>
                <a:lnTo>
                  <a:pt x="5685724" y="2869234"/>
                </a:lnTo>
                <a:lnTo>
                  <a:pt x="0" y="286923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a:p>
        </p:txBody>
      </p:sp>
      <p:grpSp>
        <p:nvGrpSpPr>
          <p:cNvPr id="9" name="Group 9"/>
          <p:cNvGrpSpPr/>
          <p:nvPr/>
        </p:nvGrpSpPr>
        <p:grpSpPr>
          <a:xfrm>
            <a:off x="-277072" y="-277111"/>
            <a:ext cx="473615" cy="10887559"/>
            <a:chOff x="0" y="0"/>
            <a:chExt cx="124738" cy="2867505"/>
          </a:xfrm>
        </p:grpSpPr>
        <p:sp>
          <p:nvSpPr>
            <p:cNvPr id="10" name="Freeform 10"/>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0B6F52"/>
            </a:solidFill>
          </p:spPr>
          <p:txBody>
            <a:bodyPr/>
            <a:lstStyle/>
            <a:p>
              <a:endParaRPr/>
            </a:p>
          </p:txBody>
        </p:sp>
        <p:sp>
          <p:nvSpPr>
            <p:cNvPr id="11" name="TextBox 11"/>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grpSp>
        <p:nvGrpSpPr>
          <p:cNvPr id="12" name="Group 12"/>
          <p:cNvGrpSpPr/>
          <p:nvPr/>
        </p:nvGrpSpPr>
        <p:grpSpPr>
          <a:xfrm>
            <a:off x="18091457" y="-300280"/>
            <a:ext cx="473615" cy="10887559"/>
            <a:chOff x="0" y="0"/>
            <a:chExt cx="124738" cy="2867505"/>
          </a:xfrm>
        </p:grpSpPr>
        <p:sp>
          <p:nvSpPr>
            <p:cNvPr id="13" name="Freeform 13"/>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0B6F52"/>
            </a:solidFill>
            <a:ln cap="sq">
              <a:noFill/>
              <a:prstDash val="solid"/>
              <a:miter/>
            </a:ln>
          </p:spPr>
          <p:txBody>
            <a:bodyPr/>
            <a:lstStyle/>
            <a:p>
              <a:endParaRPr/>
            </a:p>
          </p:txBody>
        </p:sp>
        <p:sp>
          <p:nvSpPr>
            <p:cNvPr id="14" name="TextBox 14"/>
            <p:cNvSpPr txBox="1"/>
            <p:nvPr/>
          </p:nvSpPr>
          <p:spPr>
            <a:xfrm>
              <a:off x="0" y="-76200"/>
              <a:ext cx="124738" cy="2943705"/>
            </a:xfrm>
            <a:prstGeom prst="rect">
              <a:avLst/>
            </a:prstGeom>
          </p:spPr>
          <p:txBody>
            <a:bodyPr lIns="50800" tIns="50800" rIns="50800" bIns="50800" rtlCol="0" anchor="ctr"/>
            <a:lstStyle/>
            <a:p>
              <a:pPr marL="0" lvl="0" indent="0" algn="ctr">
                <a:lnSpc>
                  <a:spcPts val="3500"/>
                </a:lnSpc>
                <a:spcBef>
                  <a:spcPct val="0"/>
                </a:spcBef>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3" name="Freeform 3"/>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8" name="Group 8"/>
          <p:cNvGrpSpPr/>
          <p:nvPr/>
        </p:nvGrpSpPr>
        <p:grpSpPr>
          <a:xfrm>
            <a:off x="-277072" y="-277111"/>
            <a:ext cx="473615" cy="10887559"/>
            <a:chOff x="0" y="0"/>
            <a:chExt cx="124738" cy="2867505"/>
          </a:xfrm>
        </p:grpSpPr>
        <p:sp>
          <p:nvSpPr>
            <p:cNvPr id="9" name="Freeform 9"/>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10" name="TextBox 10"/>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11" name="TextBox 10"/>
          <p:cNvSpPr txBox="1"/>
          <p:nvPr/>
        </p:nvSpPr>
        <p:spPr>
          <a:xfrm>
            <a:off x="914400" y="1245870"/>
            <a:ext cx="16459200" cy="925830"/>
          </a:xfrm>
          <a:prstGeom prst="rect">
            <a:avLst/>
          </a:prstGeom>
          <a:noFill/>
        </p:spPr>
        <p:txBody>
          <a:bodyPr wrap="square">
            <a:spAutoFit/>
          </a:bodyPr>
          <a:lstStyle/>
          <a:p>
            <a:pPr algn="l"/>
            <a:r>
              <a:rPr sz="3500" b="1">
                <a:solidFill>
                  <a:srgbClr val="1B5E20"/>
                </a:solidFill>
                <a:latin typeface="源柔ゴシック Bold"/>
              </a:rPr>
              <a:t>02 既存ツールの限界</a:t>
            </a:r>
          </a:p>
        </p:txBody>
      </p:sp>
      <p:sp>
        <p:nvSpPr>
          <p:cNvPr id="15" name="Rectangle 14"/>
          <p:cNvSpPr/>
          <p:nvPr/>
        </p:nvSpPr>
        <p:spPr>
          <a:xfrm>
            <a:off x="914400" y="2198370"/>
            <a:ext cx="4023360" cy="50800"/>
          </a:xfrm>
          <a:prstGeom prst="rect">
            <a:avLst/>
          </a:prstGeom>
          <a:solidFill>
            <a:srgbClr val="FFD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11">
            <a:extLst>
              <a:ext uri="{FF2B5EF4-FFF2-40B4-BE49-F238E27FC236}">
                <a16:creationId xmlns:a16="http://schemas.microsoft.com/office/drawing/2014/main" id="{1B17929B-7F04-EC51-A5AC-0EB91C16C90A}"/>
              </a:ext>
            </a:extLst>
          </p:cNvPr>
          <p:cNvSpPr txBox="1"/>
          <p:nvPr/>
        </p:nvSpPr>
        <p:spPr>
          <a:xfrm>
            <a:off x="9678977" y="3268279"/>
            <a:ext cx="8046720" cy="707886"/>
          </a:xfrm>
          <a:prstGeom prst="rect">
            <a:avLst/>
          </a:prstGeom>
          <a:noFill/>
        </p:spPr>
        <p:txBody>
          <a:bodyPr wrap="square">
            <a:spAutoFit/>
          </a:bodyPr>
          <a:lstStyle/>
          <a:p>
            <a:pPr algn="l"/>
            <a:r>
              <a:rPr sz="4000" b="1">
                <a:solidFill>
                  <a:srgbClr val="1B5E20"/>
                </a:solidFill>
                <a:latin typeface="源柔ゴシック Bold"/>
              </a:rPr>
              <a:t>nanoBanana（画像生成）</a:t>
            </a:r>
          </a:p>
        </p:txBody>
      </p:sp>
      <p:sp>
        <p:nvSpPr>
          <p:cNvPr id="5" name="TextBox 12">
            <a:extLst>
              <a:ext uri="{FF2B5EF4-FFF2-40B4-BE49-F238E27FC236}">
                <a16:creationId xmlns:a16="http://schemas.microsoft.com/office/drawing/2014/main" id="{8CDCCBAA-19A4-4715-D6C7-F1D93812DD84}"/>
              </a:ext>
            </a:extLst>
          </p:cNvPr>
          <p:cNvSpPr txBox="1"/>
          <p:nvPr/>
        </p:nvSpPr>
        <p:spPr>
          <a:xfrm>
            <a:off x="9678977" y="5770361"/>
            <a:ext cx="8046720" cy="646331"/>
          </a:xfrm>
          <a:prstGeom prst="rect">
            <a:avLst/>
          </a:prstGeom>
          <a:noFill/>
        </p:spPr>
        <p:txBody>
          <a:bodyPr wrap="square">
            <a:spAutoFit/>
          </a:bodyPr>
          <a:lstStyle/>
          <a:p>
            <a:pPr algn="l"/>
            <a:r>
              <a:rPr sz="2520">
                <a:solidFill>
                  <a:srgbClr val="1B2820"/>
                </a:solidFill>
                <a:latin typeface="源柔ゴシック Bold"/>
              </a:rPr>
              <a:t>画像としてスライドを生成する方式。日本語の文字出力も改善され、1回きりのスライドなら十分使える品質。ただし特定ページだけの編集が難しく、修正のたびに全体を再生成する必要がある。</a:t>
            </a:r>
          </a:p>
        </p:txBody>
      </p:sp>
      <p:pic>
        <p:nvPicPr>
          <p:cNvPr id="12" name="図 11">
            <a:extLst>
              <a:ext uri="{FF2B5EF4-FFF2-40B4-BE49-F238E27FC236}">
                <a16:creationId xmlns:a16="http://schemas.microsoft.com/office/drawing/2014/main" id="{B97992B2-074E-958B-7774-904F0AEB2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3268279"/>
            <a:ext cx="7772400" cy="433808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248779" y="1131134"/>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a:p>
        </p:txBody>
      </p:sp>
      <p:sp>
        <p:nvSpPr>
          <p:cNvPr id="3" name="Freeform 3"/>
          <p:cNvSpPr/>
          <p:nvPr/>
        </p:nvSpPr>
        <p:spPr>
          <a:xfrm rot="5400000">
            <a:off x="-3248779" y="6816858"/>
            <a:ext cx="5685724" cy="2869234"/>
          </a:xfrm>
          <a:custGeom>
            <a:avLst/>
            <a:gdLst/>
            <a:ahLst/>
            <a:cxnLst/>
            <a:rect l="l" t="t" r="r" b="b"/>
            <a:pathLst>
              <a:path w="5685724" h="2869234">
                <a:moveTo>
                  <a:pt x="0" y="0"/>
                </a:moveTo>
                <a:lnTo>
                  <a:pt x="5685724" y="0"/>
                </a:lnTo>
                <a:lnTo>
                  <a:pt x="5685724" y="2869233"/>
                </a:lnTo>
                <a:lnTo>
                  <a:pt x="0" y="28692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a:p>
        </p:txBody>
      </p:sp>
      <p:grpSp>
        <p:nvGrpSpPr>
          <p:cNvPr id="8" name="Group 8"/>
          <p:cNvGrpSpPr/>
          <p:nvPr/>
        </p:nvGrpSpPr>
        <p:grpSpPr>
          <a:xfrm>
            <a:off x="-277072" y="-277111"/>
            <a:ext cx="473615" cy="10887559"/>
            <a:chOff x="0" y="0"/>
            <a:chExt cx="124738" cy="2867505"/>
          </a:xfrm>
        </p:grpSpPr>
        <p:sp>
          <p:nvSpPr>
            <p:cNvPr id="9" name="Freeform 9"/>
            <p:cNvSpPr/>
            <p:nvPr/>
          </p:nvSpPr>
          <p:spPr>
            <a:xfrm>
              <a:off x="0" y="0"/>
              <a:ext cx="124738" cy="2867505"/>
            </a:xfrm>
            <a:custGeom>
              <a:avLst/>
              <a:gdLst/>
              <a:ahLst/>
              <a:cxnLst/>
              <a:rect l="l" t="t" r="r" b="b"/>
              <a:pathLst>
                <a:path w="124738" h="2867505">
                  <a:moveTo>
                    <a:pt x="0" y="0"/>
                  </a:moveTo>
                  <a:lnTo>
                    <a:pt x="124738" y="0"/>
                  </a:lnTo>
                  <a:lnTo>
                    <a:pt x="124738" y="2867505"/>
                  </a:lnTo>
                  <a:lnTo>
                    <a:pt x="0" y="2867505"/>
                  </a:lnTo>
                  <a:close/>
                </a:path>
              </a:pathLst>
            </a:custGeom>
            <a:solidFill>
              <a:srgbClr val="FAE200"/>
            </a:solidFill>
          </p:spPr>
          <p:txBody>
            <a:bodyPr/>
            <a:lstStyle/>
            <a:p>
              <a:endParaRPr/>
            </a:p>
          </p:txBody>
        </p:sp>
        <p:sp>
          <p:nvSpPr>
            <p:cNvPr id="10" name="TextBox 10"/>
            <p:cNvSpPr txBox="1"/>
            <p:nvPr/>
          </p:nvSpPr>
          <p:spPr>
            <a:xfrm>
              <a:off x="0" y="-76200"/>
              <a:ext cx="124738" cy="2943705"/>
            </a:xfrm>
            <a:prstGeom prst="rect">
              <a:avLst/>
            </a:prstGeom>
          </p:spPr>
          <p:txBody>
            <a:bodyPr lIns="50800" tIns="50800" rIns="50800" bIns="50800" rtlCol="0" anchor="ctr"/>
            <a:lstStyle/>
            <a:p>
              <a:pPr algn="ctr">
                <a:lnSpc>
                  <a:spcPts val="3500"/>
                </a:lnSpc>
              </a:pPr>
              <a:endParaRPr/>
            </a:p>
          </p:txBody>
        </p:sp>
      </p:grpSp>
      <p:sp>
        <p:nvSpPr>
          <p:cNvPr id="11" name="TextBox 10"/>
          <p:cNvSpPr txBox="1"/>
          <p:nvPr/>
        </p:nvSpPr>
        <p:spPr>
          <a:xfrm>
            <a:off x="914400" y="1234440"/>
            <a:ext cx="16459200" cy="925830"/>
          </a:xfrm>
          <a:prstGeom prst="rect">
            <a:avLst/>
          </a:prstGeom>
          <a:noFill/>
        </p:spPr>
        <p:txBody>
          <a:bodyPr wrap="square">
            <a:spAutoFit/>
          </a:bodyPr>
          <a:lstStyle/>
          <a:p>
            <a:pPr algn="l"/>
            <a:r>
              <a:rPr sz="3500" b="1">
                <a:solidFill>
                  <a:srgbClr val="1B5E20"/>
                </a:solidFill>
                <a:latin typeface="源柔ゴシック Bold"/>
              </a:rPr>
              <a:t>02 既存ツールの限界</a:t>
            </a:r>
          </a:p>
        </p:txBody>
      </p:sp>
      <p:sp>
        <p:nvSpPr>
          <p:cNvPr id="12" name="TextBox 11"/>
          <p:cNvSpPr txBox="1"/>
          <p:nvPr/>
        </p:nvSpPr>
        <p:spPr>
          <a:xfrm>
            <a:off x="914400" y="3268279"/>
            <a:ext cx="8046720" cy="707886"/>
          </a:xfrm>
          <a:prstGeom prst="rect">
            <a:avLst/>
          </a:prstGeom>
          <a:noFill/>
        </p:spPr>
        <p:txBody>
          <a:bodyPr wrap="square">
            <a:spAutoFit/>
          </a:bodyPr>
          <a:lstStyle/>
          <a:p>
            <a:pPr algn="l"/>
            <a:r>
              <a:rPr sz="4000" b="1">
                <a:solidFill>
                  <a:srgbClr val="1B5E20"/>
                </a:solidFill>
                <a:latin typeface="源柔ゴシック Bold"/>
              </a:rPr>
              <a:t>Genspark スライド生成</a:t>
            </a:r>
          </a:p>
        </p:txBody>
      </p:sp>
      <p:sp>
        <p:nvSpPr>
          <p:cNvPr id="13" name="TextBox 12"/>
          <p:cNvSpPr txBox="1"/>
          <p:nvPr/>
        </p:nvSpPr>
        <p:spPr>
          <a:xfrm>
            <a:off x="914400" y="5770361"/>
            <a:ext cx="8046720" cy="646331"/>
          </a:xfrm>
          <a:prstGeom prst="rect">
            <a:avLst/>
          </a:prstGeom>
          <a:noFill/>
        </p:spPr>
        <p:txBody>
          <a:bodyPr wrap="square">
            <a:spAutoFit/>
          </a:bodyPr>
          <a:lstStyle/>
          <a:p>
            <a:pPr algn="l"/>
            <a:r>
              <a:rPr sz="2520">
                <a:solidFill>
                  <a:srgbClr val="1B2820"/>
                </a:solidFill>
                <a:latin typeface="源柔ゴシック Bold"/>
              </a:rPr>
              <a:t>Gensparkのスライド生成AI機能を使う方法。編集は可能だが見た目がリッチとは言えない。目に見えない不明なオブジェクトが残ることもあり、手直しにも手間がかかる。</a:t>
            </a:r>
          </a:p>
        </p:txBody>
      </p:sp>
      <p:sp>
        <p:nvSpPr>
          <p:cNvPr id="15" name="Rectangle 14"/>
          <p:cNvSpPr/>
          <p:nvPr/>
        </p:nvSpPr>
        <p:spPr>
          <a:xfrm>
            <a:off x="914400" y="2198370"/>
            <a:ext cx="4023360" cy="50800"/>
          </a:xfrm>
          <a:prstGeom prst="rect">
            <a:avLst/>
          </a:prstGeom>
          <a:solidFill>
            <a:srgbClr val="FFD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6" name="図 5">
            <a:extLst>
              <a:ext uri="{FF2B5EF4-FFF2-40B4-BE49-F238E27FC236}">
                <a16:creationId xmlns:a16="http://schemas.microsoft.com/office/drawing/2014/main" id="{1739BEEF-B66C-8A34-9E0F-F1E4494794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8977" y="3268279"/>
            <a:ext cx="7772400" cy="438224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1282</Words>
  <Application>Microsoft Macintosh PowerPoint</Application>
  <PresentationFormat>ユーザー設定</PresentationFormat>
  <Paragraphs>286</Paragraphs>
  <Slides>38</Slides>
  <Notes>37</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38</vt:i4>
      </vt:variant>
    </vt:vector>
  </HeadingPairs>
  <TitlesOfParts>
    <vt:vector size="45" baseType="lpstr">
      <vt:lpstr>源柔ゴシック Heavy</vt:lpstr>
      <vt:lpstr>源柔ゴシック Medium</vt:lpstr>
      <vt:lpstr>源柔ゴシック Bold</vt:lpstr>
      <vt:lpstr>Arial</vt:lpstr>
      <vt:lpstr>源柔ゴシック</vt:lpstr>
      <vt:lpstr>Calibri</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グリーン イエロー シンプル 事業計画 財務 経理 プレゼンテーション</dc:title>
  <cp:lastModifiedBy>一澤 洋平</cp:lastModifiedBy>
  <cp:revision>3</cp:revision>
  <dcterms:created xsi:type="dcterms:W3CDTF">2006-08-16T00:00:00Z</dcterms:created>
  <dcterms:modified xsi:type="dcterms:W3CDTF">2026-03-22T08:10:31Z</dcterms:modified>
  <dc:identifier>DAHEhzqV-Rc</dc:identifier>
</cp:coreProperties>
</file>